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0" r:id="rId1"/>
  </p:sldMasterIdLst>
  <p:notesMasterIdLst>
    <p:notesMasterId r:id="rId20"/>
  </p:notesMasterIdLst>
  <p:handoutMasterIdLst>
    <p:handoutMasterId r:id="rId21"/>
  </p:handoutMasterIdLst>
  <p:sldIdLst>
    <p:sldId id="527" r:id="rId2"/>
    <p:sldId id="1289" r:id="rId3"/>
    <p:sldId id="1297" r:id="rId4"/>
    <p:sldId id="1298" r:id="rId5"/>
    <p:sldId id="1303" r:id="rId6"/>
    <p:sldId id="1296" r:id="rId7"/>
    <p:sldId id="1305" r:id="rId8"/>
    <p:sldId id="1306" r:id="rId9"/>
    <p:sldId id="1307" r:id="rId10"/>
    <p:sldId id="1308" r:id="rId11"/>
    <p:sldId id="1309" r:id="rId12"/>
    <p:sldId id="1301" r:id="rId13"/>
    <p:sldId id="1302" r:id="rId14"/>
    <p:sldId id="1292" r:id="rId15"/>
    <p:sldId id="1294" r:id="rId16"/>
    <p:sldId id="1299" r:id="rId17"/>
    <p:sldId id="1300" r:id="rId18"/>
    <p:sldId id="1304" r:id="rId19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8000"/>
    <a:srgbClr val="CC99FF"/>
    <a:srgbClr val="FF99CC"/>
    <a:srgbClr val="FF00FF"/>
    <a:srgbClr val="FF3300"/>
    <a:srgbClr val="000000"/>
    <a:srgbClr val="FFFFFF"/>
    <a:srgbClr val="000066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88246" autoAdjust="0"/>
  </p:normalViewPr>
  <p:slideViewPr>
    <p:cSldViewPr>
      <p:cViewPr varScale="1">
        <p:scale>
          <a:sx n="75" d="100"/>
          <a:sy n="75" d="100"/>
        </p:scale>
        <p:origin x="-10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486"/>
    </p:cViewPr>
  </p:sorterViewPr>
  <p:notesViewPr>
    <p:cSldViewPr>
      <p:cViewPr varScale="1">
        <p:scale>
          <a:sx n="50" d="100"/>
          <a:sy n="50" d="100"/>
        </p:scale>
        <p:origin x="-2358" y="-114"/>
      </p:cViewPr>
      <p:guideLst>
        <p:guide orient="horz" pos="3223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2075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1098759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en-GB"/>
          </a:p>
        </p:txBody>
      </p:sp>
      <p:sp>
        <p:nvSpPr>
          <p:cNvPr id="1098760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2075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/>
              <a:t>CCM (R) BOK</a:t>
            </a:r>
          </a:p>
        </p:txBody>
      </p:sp>
      <p:sp>
        <p:nvSpPr>
          <p:cNvPr id="1098761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fld id="{DB7A975C-F152-4C52-BE9F-51FF11C9E5E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/>
              <a:t>CCM (R) BOK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6DF733FB-D6FB-4BAE-93D4-3FD8DCAAAC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Make intelligence actionable - Viable System Model</a:t>
            </a:r>
            <a:endParaRPr lang="fr-FR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901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56446-BE60-459C-A3D5-78C106B61927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901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901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To be developed</a:t>
            </a:r>
          </a:p>
          <a:p>
            <a:endParaRPr lang="en-US" dirty="0" smtClean="0"/>
          </a:p>
          <a:p>
            <a:r>
              <a:rPr lang="en-US" dirty="0" smtClean="0"/>
              <a:t>The Fractal Enterprise</a:t>
            </a:r>
          </a:p>
          <a:p>
            <a:r>
              <a:rPr lang="en-US" dirty="0" smtClean="0"/>
              <a:t>Cybernetics and Viable System Model</a:t>
            </a:r>
          </a:p>
          <a:p>
            <a:r>
              <a:rPr lang="en-US" dirty="0" smtClean="0"/>
              <a:t>Complexity and Variety</a:t>
            </a:r>
          </a:p>
          <a:p>
            <a:r>
              <a:rPr lang="en-US" dirty="0" smtClean="0"/>
              <a:t>Nature of interactions</a:t>
            </a:r>
          </a:p>
          <a:p>
            <a:r>
              <a:rPr lang="en-US" dirty="0" smtClean="0"/>
              <a:t>Examples</a:t>
            </a:r>
          </a:p>
          <a:p>
            <a:endParaRPr lang="en-GB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DF733FB-D6FB-4BAE-93D4-3FD8DCAAACE4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2328-7D8A-4173-8A3B-5748A67A0BCD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2328-7D8A-4173-8A3B-5748A67A0BCD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</a:t>
            </a:r>
            <a:r>
              <a:rPr lang="en-GB" sz="1400" dirty="0" smtClean="0">
                <a:solidFill>
                  <a:srgbClr val="808080"/>
                </a:solidFill>
              </a:rPr>
              <a:t>www.syntropicfactory.info j.vieille@syntropicfactory.info</a:t>
            </a: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7A67-37F5-490A-A85F-93D1BCC704F3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A859B-73B8-49D3-A9C4-6E1FA12AB34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8367-56C2-4781-BB39-9AB07D3CE965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92AA4-F894-4778-9B85-031AAF3A984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F8FD7-893C-4702-8B5A-70D62794B0DC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Text Placeholder 29"/>
          <p:cNvSpPr>
            <a:spLocks noGrp="1"/>
          </p:cNvSpPr>
          <p:nvPr>
            <p:ph idx="1"/>
          </p:nvPr>
        </p:nvSpPr>
        <p:spPr>
          <a:xfrm>
            <a:off x="571472" y="1571612"/>
            <a:ext cx="8043890" cy="4435679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A0C44B9-C582-4A09-AA4C-E5DDE48E14FA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fr-FR" dirty="0" smtClean="0"/>
          </a:p>
        </p:txBody>
      </p:sp>
      <p:sp>
        <p:nvSpPr>
          <p:cNvPr id="8195" name="Rectangle 1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marL="457200" indent="-457200"/>
            <a:r>
              <a:rPr lang="en-GB" dirty="0" smtClean="0"/>
              <a:t>MI - Make intelligence actionable</a:t>
            </a:r>
            <a:br>
              <a:rPr lang="en-GB" dirty="0" smtClean="0"/>
            </a:br>
            <a:r>
              <a:rPr lang="en-GB" dirty="0" smtClean="0"/>
              <a:t>VSM (preliminary)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 bwMode="auto">
          <a:xfrm>
            <a:off x="3959932" y="440668"/>
            <a:ext cx="28443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Meta-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system</a:t>
            </a:r>
          </a:p>
        </p:txBody>
      </p:sp>
      <p:sp>
        <p:nvSpPr>
          <p:cNvPr id="183" name="Nuage 182"/>
          <p:cNvSpPr/>
          <p:nvPr/>
        </p:nvSpPr>
        <p:spPr bwMode="auto">
          <a:xfrm rot="10800000">
            <a:off x="0" y="872716"/>
            <a:ext cx="2483768" cy="5364596"/>
          </a:xfrm>
          <a:prstGeom prst="clou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full VSM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139952" y="764704"/>
            <a:ext cx="2484276" cy="39604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5 Policy</a:t>
            </a:r>
          </a:p>
        </p:txBody>
      </p:sp>
      <p:sp>
        <p:nvSpPr>
          <p:cNvPr id="345" name="Rectangle à coins arrondis 344"/>
          <p:cNvSpPr/>
          <p:nvPr/>
        </p:nvSpPr>
        <p:spPr bwMode="auto">
          <a:xfrm>
            <a:off x="1547664" y="3825044"/>
            <a:ext cx="3240360" cy="97210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Operations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139952" y="1844824"/>
            <a:ext cx="2484276" cy="39604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dirty="0" smtClean="0"/>
              <a:t>4 Development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139952" y="2924944"/>
            <a:ext cx="2484276" cy="39604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dirty="0" smtClean="0"/>
              <a:t>3 Delivery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9" name="Triangle isocèle 8"/>
          <p:cNvSpPr/>
          <p:nvPr/>
        </p:nvSpPr>
        <p:spPr bwMode="auto">
          <a:xfrm>
            <a:off x="7236296" y="3392996"/>
            <a:ext cx="720080" cy="576064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2 Coordination</a:t>
            </a:r>
          </a:p>
        </p:txBody>
      </p:sp>
      <p:grpSp>
        <p:nvGrpSpPr>
          <p:cNvPr id="2" name="Groupe 99"/>
          <p:cNvGrpSpPr/>
          <p:nvPr/>
        </p:nvGrpSpPr>
        <p:grpSpPr>
          <a:xfrm>
            <a:off x="863588" y="3501008"/>
            <a:ext cx="3780420" cy="1476164"/>
            <a:chOff x="143508" y="2564904"/>
            <a:chExt cx="4860540" cy="2340260"/>
          </a:xfrm>
        </p:grpSpPr>
        <p:sp>
          <p:nvSpPr>
            <p:cNvPr id="16" name="Nuage 15"/>
            <p:cNvSpPr/>
            <p:nvPr/>
          </p:nvSpPr>
          <p:spPr bwMode="auto">
            <a:xfrm>
              <a:off x="143508" y="2564904"/>
              <a:ext cx="1080120" cy="2340260"/>
            </a:xfrm>
            <a:prstGeom prst="cloud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GB" dirty="0" smtClean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2195736" y="3140968"/>
              <a:ext cx="1080120" cy="111612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4319972" y="3356992"/>
              <a:ext cx="684076" cy="68407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9" name="Forme 7"/>
            <p:cNvCxnSpPr>
              <a:stCxn id="23" idx="0"/>
            </p:cNvCxnSpPr>
            <p:nvPr/>
          </p:nvCxnSpPr>
          <p:spPr bwMode="auto">
            <a:xfrm rot="10800000">
              <a:off x="1151620" y="3429000"/>
              <a:ext cx="396044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" name="Forme 8"/>
            <p:cNvCxnSpPr>
              <a:endCxn id="28" idx="1"/>
            </p:cNvCxnSpPr>
            <p:nvPr/>
          </p:nvCxnSpPr>
          <p:spPr bwMode="auto">
            <a:xfrm>
              <a:off x="1187624" y="3933056"/>
              <a:ext cx="288032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3" name="Triangle isocèle 22"/>
            <p:cNvSpPr/>
            <p:nvPr/>
          </p:nvSpPr>
          <p:spPr bwMode="auto">
            <a:xfrm rot="16200000">
              <a:off x="1529662" y="3302986"/>
              <a:ext cx="288032" cy="252028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4" name="Forme 23"/>
            <p:cNvCxnSpPr>
              <a:endCxn id="23" idx="3"/>
            </p:cNvCxnSpPr>
            <p:nvPr/>
          </p:nvCxnSpPr>
          <p:spPr bwMode="auto">
            <a:xfrm rot="10800000">
              <a:off x="1799692" y="3429000"/>
              <a:ext cx="468052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3" name="Groupe 26"/>
            <p:cNvGrpSpPr/>
            <p:nvPr/>
          </p:nvGrpSpPr>
          <p:grpSpPr>
            <a:xfrm>
              <a:off x="1475656" y="3861048"/>
              <a:ext cx="540060" cy="144017"/>
              <a:chOff x="5400092" y="5229200"/>
              <a:chExt cx="540060" cy="144017"/>
            </a:xfrm>
          </p:grpSpPr>
          <p:sp>
            <p:nvSpPr>
              <p:cNvPr id="28" name="Rectangle 27"/>
              <p:cNvSpPr/>
              <p:nvPr/>
            </p:nvSpPr>
            <p:spPr bwMode="auto">
              <a:xfrm>
                <a:off x="5400092" y="5229200"/>
                <a:ext cx="540060" cy="14401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Times New Roman" pitchFamily="18" charset="0"/>
                </a:endParaRPr>
              </a:p>
            </p:txBody>
          </p:sp>
          <p:cxnSp>
            <p:nvCxnSpPr>
              <p:cNvPr id="29" name="Connecteur droit 28"/>
              <p:cNvCxnSpPr/>
              <p:nvPr/>
            </p:nvCxnSpPr>
            <p:spPr bwMode="auto">
              <a:xfrm rot="16200000" flipH="1">
                <a:off x="541809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Connecteur droit 29"/>
              <p:cNvCxnSpPr/>
              <p:nvPr/>
            </p:nvCxnSpPr>
            <p:spPr bwMode="auto">
              <a:xfrm rot="16200000" flipH="1">
                <a:off x="5598114" y="5247203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Connecteur droit 30"/>
              <p:cNvCxnSpPr/>
              <p:nvPr/>
            </p:nvCxnSpPr>
            <p:spPr bwMode="auto">
              <a:xfrm rot="16200000" flipH="1">
                <a:off x="577813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Connecteur droit 31"/>
              <p:cNvCxnSpPr/>
              <p:nvPr/>
            </p:nvCxnSpPr>
            <p:spPr bwMode="auto">
              <a:xfrm rot="5400000" flipH="1" flipV="1">
                <a:off x="550810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Connecteur droit 32"/>
              <p:cNvCxnSpPr/>
              <p:nvPr/>
            </p:nvCxnSpPr>
            <p:spPr bwMode="auto">
              <a:xfrm rot="5400000" flipH="1" flipV="1">
                <a:off x="568812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Connecteur droit 33"/>
              <p:cNvCxnSpPr/>
              <p:nvPr/>
            </p:nvCxnSpPr>
            <p:spPr bwMode="auto">
              <a:xfrm rot="5400000">
                <a:off x="5382090" y="5247202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Connecteur droit 34"/>
              <p:cNvCxnSpPr/>
              <p:nvPr/>
            </p:nvCxnSpPr>
            <p:spPr bwMode="auto">
              <a:xfrm rot="5400000" flipH="1" flipV="1">
                <a:off x="5886146" y="5319210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36" name="Forme 8"/>
            <p:cNvCxnSpPr>
              <a:stCxn id="28" idx="3"/>
            </p:cNvCxnSpPr>
            <p:nvPr/>
          </p:nvCxnSpPr>
          <p:spPr bwMode="auto">
            <a:xfrm>
              <a:off x="2015716" y="3933056"/>
              <a:ext cx="252028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5" name="Forme 7"/>
            <p:cNvCxnSpPr>
              <a:stCxn id="57" idx="0"/>
            </p:cNvCxnSpPr>
            <p:nvPr/>
          </p:nvCxnSpPr>
          <p:spPr bwMode="auto">
            <a:xfrm rot="10800000">
              <a:off x="3203849" y="3429000"/>
              <a:ext cx="396044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6" name="Forme 8"/>
            <p:cNvCxnSpPr/>
            <p:nvPr/>
          </p:nvCxnSpPr>
          <p:spPr bwMode="auto">
            <a:xfrm>
              <a:off x="3239853" y="3933056"/>
              <a:ext cx="288032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57" name="Triangle isocèle 56"/>
            <p:cNvSpPr/>
            <p:nvPr/>
          </p:nvSpPr>
          <p:spPr bwMode="auto">
            <a:xfrm rot="16200000">
              <a:off x="3581891" y="3302986"/>
              <a:ext cx="288032" cy="252028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58" name="Forme 23"/>
            <p:cNvCxnSpPr>
              <a:endCxn id="57" idx="3"/>
            </p:cNvCxnSpPr>
            <p:nvPr/>
          </p:nvCxnSpPr>
          <p:spPr bwMode="auto">
            <a:xfrm rot="10800000">
              <a:off x="3851921" y="3429000"/>
              <a:ext cx="468052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10" name="Groupe 58"/>
            <p:cNvGrpSpPr/>
            <p:nvPr/>
          </p:nvGrpSpPr>
          <p:grpSpPr>
            <a:xfrm>
              <a:off x="3527885" y="3861048"/>
              <a:ext cx="540060" cy="144017"/>
              <a:chOff x="5400092" y="5229200"/>
              <a:chExt cx="540060" cy="144017"/>
            </a:xfrm>
          </p:grpSpPr>
          <p:sp>
            <p:nvSpPr>
              <p:cNvPr id="60" name="Rectangle 59"/>
              <p:cNvSpPr/>
              <p:nvPr/>
            </p:nvSpPr>
            <p:spPr bwMode="auto">
              <a:xfrm>
                <a:off x="5400092" y="5229200"/>
                <a:ext cx="540060" cy="14401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Times New Roman" pitchFamily="18" charset="0"/>
                </a:endParaRPr>
              </a:p>
            </p:txBody>
          </p:sp>
          <p:cxnSp>
            <p:nvCxnSpPr>
              <p:cNvPr id="61" name="Connecteur droit 60"/>
              <p:cNvCxnSpPr/>
              <p:nvPr/>
            </p:nvCxnSpPr>
            <p:spPr bwMode="auto">
              <a:xfrm rot="16200000" flipH="1">
                <a:off x="541809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Connecteur droit 61"/>
              <p:cNvCxnSpPr/>
              <p:nvPr/>
            </p:nvCxnSpPr>
            <p:spPr bwMode="auto">
              <a:xfrm rot="16200000" flipH="1">
                <a:off x="5598114" y="5247203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Connecteur droit 62"/>
              <p:cNvCxnSpPr/>
              <p:nvPr/>
            </p:nvCxnSpPr>
            <p:spPr bwMode="auto">
              <a:xfrm rot="16200000" flipH="1">
                <a:off x="577813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Connecteur droit 63"/>
              <p:cNvCxnSpPr/>
              <p:nvPr/>
            </p:nvCxnSpPr>
            <p:spPr bwMode="auto">
              <a:xfrm rot="5400000" flipH="1" flipV="1">
                <a:off x="550810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Connecteur droit 64"/>
              <p:cNvCxnSpPr/>
              <p:nvPr/>
            </p:nvCxnSpPr>
            <p:spPr bwMode="auto">
              <a:xfrm rot="5400000" flipH="1" flipV="1">
                <a:off x="568812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" name="Connecteur droit 65"/>
              <p:cNvCxnSpPr/>
              <p:nvPr/>
            </p:nvCxnSpPr>
            <p:spPr bwMode="auto">
              <a:xfrm rot="5400000">
                <a:off x="5382090" y="5247202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Connecteur droit 66"/>
              <p:cNvCxnSpPr/>
              <p:nvPr/>
            </p:nvCxnSpPr>
            <p:spPr bwMode="auto">
              <a:xfrm rot="5400000" flipH="1" flipV="1">
                <a:off x="5886146" y="5319210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68" name="Forme 8"/>
            <p:cNvCxnSpPr/>
            <p:nvPr/>
          </p:nvCxnSpPr>
          <p:spPr bwMode="auto">
            <a:xfrm>
              <a:off x="4067945" y="3933056"/>
              <a:ext cx="252028" cy="1588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346" name="Rectangle à coins arrondis 345"/>
          <p:cNvSpPr/>
          <p:nvPr/>
        </p:nvSpPr>
        <p:spPr bwMode="auto">
          <a:xfrm>
            <a:off x="1547664" y="4905164"/>
            <a:ext cx="5256584" cy="97210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Operations</a:t>
            </a:r>
          </a:p>
        </p:txBody>
      </p:sp>
      <p:sp>
        <p:nvSpPr>
          <p:cNvPr id="102" name="Nuage 101"/>
          <p:cNvSpPr/>
          <p:nvPr/>
        </p:nvSpPr>
        <p:spPr bwMode="auto">
          <a:xfrm>
            <a:off x="827584" y="4617132"/>
            <a:ext cx="840093" cy="1476164"/>
          </a:xfrm>
          <a:prstGeom prst="clou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03" name="Ellipse 102"/>
          <p:cNvSpPr/>
          <p:nvPr/>
        </p:nvSpPr>
        <p:spPr bwMode="auto">
          <a:xfrm>
            <a:off x="4475989" y="4980495"/>
            <a:ext cx="840093" cy="704017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6128173" y="5116757"/>
            <a:ext cx="532059" cy="43149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05" name="Forme 7"/>
          <p:cNvCxnSpPr>
            <a:stCxn id="107" idx="0"/>
          </p:cNvCxnSpPr>
          <p:nvPr/>
        </p:nvCxnSpPr>
        <p:spPr bwMode="auto">
          <a:xfrm rot="10800000">
            <a:off x="1655677" y="5157193"/>
            <a:ext cx="2316257" cy="498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6" name="Forme 8"/>
          <p:cNvCxnSpPr>
            <a:endCxn id="125" idx="1"/>
          </p:cNvCxnSpPr>
          <p:nvPr/>
        </p:nvCxnSpPr>
        <p:spPr bwMode="auto">
          <a:xfrm flipV="1">
            <a:off x="1655676" y="5480120"/>
            <a:ext cx="2260251" cy="110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7" name="Triangle isocèle 106"/>
          <p:cNvSpPr/>
          <p:nvPr/>
        </p:nvSpPr>
        <p:spPr bwMode="auto">
          <a:xfrm rot="16200000">
            <a:off x="3979103" y="5064166"/>
            <a:ext cx="181682" cy="196022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08" name="Forme 23"/>
          <p:cNvCxnSpPr>
            <a:endCxn id="107" idx="3"/>
          </p:cNvCxnSpPr>
          <p:nvPr/>
        </p:nvCxnSpPr>
        <p:spPr bwMode="auto">
          <a:xfrm rot="10800000">
            <a:off x="4167955" y="5162177"/>
            <a:ext cx="364040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1" name="Groupe 26"/>
          <p:cNvGrpSpPr/>
          <p:nvPr/>
        </p:nvGrpSpPr>
        <p:grpSpPr>
          <a:xfrm>
            <a:off x="3915927" y="5434700"/>
            <a:ext cx="420047" cy="90841"/>
            <a:chOff x="5400092" y="5229200"/>
            <a:chExt cx="540060" cy="144017"/>
          </a:xfrm>
        </p:grpSpPr>
        <p:sp>
          <p:nvSpPr>
            <p:cNvPr id="125" name="Rectangle 124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26" name="Connecteur droit 125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Connecteur droit 126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Connecteur droit 127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Connecteur droit 128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Connecteur droit 129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Connecteur droit 130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Connecteur droit 131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10" name="Forme 8"/>
          <p:cNvCxnSpPr>
            <a:stCxn id="125" idx="3"/>
          </p:cNvCxnSpPr>
          <p:nvPr/>
        </p:nvCxnSpPr>
        <p:spPr bwMode="auto">
          <a:xfrm>
            <a:off x="4335974" y="5480120"/>
            <a:ext cx="196022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1" name="Forme 7"/>
          <p:cNvCxnSpPr>
            <a:stCxn id="113" idx="0"/>
          </p:cNvCxnSpPr>
          <p:nvPr/>
        </p:nvCxnSpPr>
        <p:spPr bwMode="auto">
          <a:xfrm rot="10800000">
            <a:off x="5260077" y="5162177"/>
            <a:ext cx="308034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Forme 8"/>
          <p:cNvCxnSpPr/>
          <p:nvPr/>
        </p:nvCxnSpPr>
        <p:spPr bwMode="auto">
          <a:xfrm>
            <a:off x="5288080" y="5480120"/>
            <a:ext cx="224025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3" name="Triangle isocèle 112"/>
          <p:cNvSpPr/>
          <p:nvPr/>
        </p:nvSpPr>
        <p:spPr bwMode="auto">
          <a:xfrm rot="16200000">
            <a:off x="5575281" y="5064166"/>
            <a:ext cx="181682" cy="196022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14" name="Forme 23"/>
          <p:cNvCxnSpPr>
            <a:endCxn id="113" idx="3"/>
          </p:cNvCxnSpPr>
          <p:nvPr/>
        </p:nvCxnSpPr>
        <p:spPr bwMode="auto">
          <a:xfrm rot="10800000">
            <a:off x="5764133" y="5162177"/>
            <a:ext cx="364040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2" name="Groupe 58"/>
          <p:cNvGrpSpPr/>
          <p:nvPr/>
        </p:nvGrpSpPr>
        <p:grpSpPr>
          <a:xfrm>
            <a:off x="5512105" y="5434700"/>
            <a:ext cx="420047" cy="90841"/>
            <a:chOff x="5400092" y="5229200"/>
            <a:chExt cx="540060" cy="144017"/>
          </a:xfrm>
        </p:grpSpPr>
        <p:sp>
          <p:nvSpPr>
            <p:cNvPr id="117" name="Rectangle 116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18" name="Connecteur droit 117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Connecteur droit 118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Connecteur droit 119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Connecteur droit 120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Connecteur droit 121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Connecteur droit 122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Connecteur droit 123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16" name="Forme 8"/>
          <p:cNvCxnSpPr/>
          <p:nvPr/>
        </p:nvCxnSpPr>
        <p:spPr bwMode="auto">
          <a:xfrm>
            <a:off x="5932152" y="5480120"/>
            <a:ext cx="196022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4" name="Forme 7"/>
          <p:cNvCxnSpPr>
            <a:stCxn id="186" idx="0"/>
          </p:cNvCxnSpPr>
          <p:nvPr/>
        </p:nvCxnSpPr>
        <p:spPr bwMode="auto">
          <a:xfrm rot="10800000" flipV="1">
            <a:off x="2303748" y="1880274"/>
            <a:ext cx="598200" cy="55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5" name="Forme 8"/>
          <p:cNvCxnSpPr/>
          <p:nvPr/>
        </p:nvCxnSpPr>
        <p:spPr bwMode="auto">
          <a:xfrm flipV="1">
            <a:off x="2375756" y="2189998"/>
            <a:ext cx="463251" cy="148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6" name="Triangle isocèle 185"/>
          <p:cNvSpPr/>
          <p:nvPr/>
        </p:nvSpPr>
        <p:spPr bwMode="auto">
          <a:xfrm rot="16200000">
            <a:off x="2903527" y="1770128"/>
            <a:ext cx="217132" cy="220291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87" name="Forme 23"/>
          <p:cNvCxnSpPr>
            <a:endCxn id="186" idx="3"/>
          </p:cNvCxnSpPr>
          <p:nvPr/>
        </p:nvCxnSpPr>
        <p:spPr bwMode="auto">
          <a:xfrm rot="10800000">
            <a:off x="3122239" y="1880275"/>
            <a:ext cx="1021180" cy="55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3" name="Groupe 58"/>
          <p:cNvGrpSpPr/>
          <p:nvPr/>
        </p:nvGrpSpPr>
        <p:grpSpPr>
          <a:xfrm>
            <a:off x="2839007" y="2134518"/>
            <a:ext cx="472052" cy="108567"/>
            <a:chOff x="5400092" y="5229200"/>
            <a:chExt cx="540060" cy="144017"/>
          </a:xfrm>
        </p:grpSpPr>
        <p:sp>
          <p:nvSpPr>
            <p:cNvPr id="189" name="Rectangle 188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90" name="Connecteur droit 189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1" name="Connecteur droit 190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Connecteur droit 191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Connecteur droit 192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Connecteur droit 193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Connecteur droit 194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Connecteur droit 195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97" name="Forme 8"/>
          <p:cNvCxnSpPr>
            <a:stCxn id="189" idx="3"/>
          </p:cNvCxnSpPr>
          <p:nvPr/>
        </p:nvCxnSpPr>
        <p:spPr bwMode="auto">
          <a:xfrm>
            <a:off x="3311059" y="2188801"/>
            <a:ext cx="832360" cy="1197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4" name="Groupe 261"/>
          <p:cNvGrpSpPr/>
          <p:nvPr/>
        </p:nvGrpSpPr>
        <p:grpSpPr>
          <a:xfrm>
            <a:off x="5247692" y="2240868"/>
            <a:ext cx="324036" cy="684076"/>
            <a:chOff x="7091720" y="2744924"/>
            <a:chExt cx="396604" cy="1008112"/>
          </a:xfrm>
        </p:grpSpPr>
        <p:sp>
          <p:nvSpPr>
            <p:cNvPr id="238" name="Triangle isocèle 237"/>
            <p:cNvSpPr/>
            <p:nvPr/>
          </p:nvSpPr>
          <p:spPr bwMode="auto">
            <a:xfrm>
              <a:off x="7271192" y="3147772"/>
              <a:ext cx="217132" cy="220291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39" name="Forme 23"/>
            <p:cNvCxnSpPr>
              <a:stCxn id="238" idx="3"/>
            </p:cNvCxnSpPr>
            <p:nvPr/>
          </p:nvCxnSpPr>
          <p:spPr bwMode="auto">
            <a:xfrm rot="16200000" flipH="1">
              <a:off x="7187549" y="3560272"/>
              <a:ext cx="384973" cy="554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15" name="Groupe 26"/>
            <p:cNvGrpSpPr/>
            <p:nvPr/>
          </p:nvGrpSpPr>
          <p:grpSpPr>
            <a:xfrm rot="16200000">
              <a:off x="6909980" y="3219080"/>
              <a:ext cx="472052" cy="108571"/>
              <a:chOff x="5400092" y="5229195"/>
              <a:chExt cx="540060" cy="144022"/>
            </a:xfrm>
          </p:grpSpPr>
          <p:sp>
            <p:nvSpPr>
              <p:cNvPr id="241" name="Rectangle 240"/>
              <p:cNvSpPr/>
              <p:nvPr/>
            </p:nvSpPr>
            <p:spPr bwMode="auto">
              <a:xfrm>
                <a:off x="5400092" y="5229200"/>
                <a:ext cx="540060" cy="14401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Times New Roman" pitchFamily="18" charset="0"/>
                </a:endParaRPr>
              </a:p>
            </p:txBody>
          </p:sp>
          <p:cxnSp>
            <p:nvCxnSpPr>
              <p:cNvPr id="242" name="Connecteur droit 241"/>
              <p:cNvCxnSpPr/>
              <p:nvPr/>
            </p:nvCxnSpPr>
            <p:spPr bwMode="auto">
              <a:xfrm rot="16200000" flipH="1">
                <a:off x="541809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3" name="Connecteur droit 242"/>
              <p:cNvCxnSpPr/>
              <p:nvPr/>
            </p:nvCxnSpPr>
            <p:spPr bwMode="auto">
              <a:xfrm rot="16200000" flipH="1">
                <a:off x="5598114" y="5247203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4" name="Connecteur droit 243"/>
              <p:cNvCxnSpPr/>
              <p:nvPr/>
            </p:nvCxnSpPr>
            <p:spPr bwMode="auto">
              <a:xfrm rot="16200000" flipH="1">
                <a:off x="577813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5" name="Connecteur droit 244"/>
              <p:cNvCxnSpPr/>
              <p:nvPr/>
            </p:nvCxnSpPr>
            <p:spPr bwMode="auto">
              <a:xfrm rot="5400000" flipH="1" flipV="1">
                <a:off x="5508106" y="5265199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6" name="Connecteur droit 245"/>
              <p:cNvCxnSpPr/>
              <p:nvPr/>
            </p:nvCxnSpPr>
            <p:spPr bwMode="auto">
              <a:xfrm rot="5400000" flipH="1" flipV="1">
                <a:off x="568812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7" name="Connecteur droit 246"/>
              <p:cNvCxnSpPr/>
              <p:nvPr/>
            </p:nvCxnSpPr>
            <p:spPr bwMode="auto">
              <a:xfrm rot="5400000">
                <a:off x="5382090" y="5247202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8" name="Connecteur droit 247"/>
              <p:cNvCxnSpPr/>
              <p:nvPr/>
            </p:nvCxnSpPr>
            <p:spPr bwMode="auto">
              <a:xfrm rot="5400000" flipH="1" flipV="1">
                <a:off x="5886146" y="5319210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49" name="Forme 7"/>
            <p:cNvCxnSpPr>
              <a:endCxn id="241" idx="1"/>
            </p:cNvCxnSpPr>
            <p:nvPr/>
          </p:nvCxnSpPr>
          <p:spPr bwMode="auto">
            <a:xfrm rot="16200000" flipV="1">
              <a:off x="7033327" y="3622073"/>
              <a:ext cx="24364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0" name="Forme 7"/>
            <p:cNvCxnSpPr>
              <a:stCxn id="241" idx="3"/>
            </p:cNvCxnSpPr>
            <p:nvPr/>
          </p:nvCxnSpPr>
          <p:spPr bwMode="auto">
            <a:xfrm rot="5400000" flipH="1" flipV="1">
              <a:off x="7008942" y="2881991"/>
              <a:ext cx="29241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1" name="Forme 7"/>
            <p:cNvCxnSpPr>
              <a:endCxn id="238" idx="0"/>
            </p:cNvCxnSpPr>
            <p:nvPr/>
          </p:nvCxnSpPr>
          <p:spPr bwMode="auto">
            <a:xfrm rot="5400000">
              <a:off x="7178613" y="2946071"/>
              <a:ext cx="402846" cy="556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1" name="Groupe 262"/>
          <p:cNvGrpSpPr/>
          <p:nvPr/>
        </p:nvGrpSpPr>
        <p:grpSpPr>
          <a:xfrm>
            <a:off x="4211960" y="3320988"/>
            <a:ext cx="324036" cy="684076"/>
            <a:chOff x="7091720" y="2744924"/>
            <a:chExt cx="396604" cy="1008112"/>
          </a:xfrm>
        </p:grpSpPr>
        <p:sp>
          <p:nvSpPr>
            <p:cNvPr id="264" name="Triangle isocèle 263"/>
            <p:cNvSpPr/>
            <p:nvPr/>
          </p:nvSpPr>
          <p:spPr bwMode="auto">
            <a:xfrm>
              <a:off x="7271192" y="3147772"/>
              <a:ext cx="217132" cy="220291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65" name="Forme 23"/>
            <p:cNvCxnSpPr>
              <a:stCxn id="264" idx="3"/>
            </p:cNvCxnSpPr>
            <p:nvPr/>
          </p:nvCxnSpPr>
          <p:spPr bwMode="auto">
            <a:xfrm rot="16200000" flipH="1">
              <a:off x="7187549" y="3560272"/>
              <a:ext cx="384973" cy="554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22" name="Groupe 26"/>
            <p:cNvGrpSpPr/>
            <p:nvPr/>
          </p:nvGrpSpPr>
          <p:grpSpPr>
            <a:xfrm rot="16200000">
              <a:off x="6909980" y="3219082"/>
              <a:ext cx="472052" cy="108571"/>
              <a:chOff x="5400092" y="5229195"/>
              <a:chExt cx="540060" cy="144022"/>
            </a:xfrm>
          </p:grpSpPr>
          <p:sp>
            <p:nvSpPr>
              <p:cNvPr id="270" name="Rectangle 269"/>
              <p:cNvSpPr/>
              <p:nvPr/>
            </p:nvSpPr>
            <p:spPr bwMode="auto">
              <a:xfrm>
                <a:off x="5400092" y="5229200"/>
                <a:ext cx="540060" cy="14401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Times New Roman" pitchFamily="18" charset="0"/>
                </a:endParaRPr>
              </a:p>
            </p:txBody>
          </p:sp>
          <p:cxnSp>
            <p:nvCxnSpPr>
              <p:cNvPr id="271" name="Connecteur droit 270"/>
              <p:cNvCxnSpPr/>
              <p:nvPr/>
            </p:nvCxnSpPr>
            <p:spPr bwMode="auto">
              <a:xfrm rot="16200000" flipH="1">
                <a:off x="541809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2" name="Connecteur droit 271"/>
              <p:cNvCxnSpPr/>
              <p:nvPr/>
            </p:nvCxnSpPr>
            <p:spPr bwMode="auto">
              <a:xfrm rot="16200000" flipH="1">
                <a:off x="5598114" y="5247203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3" name="Connecteur droit 272"/>
              <p:cNvCxnSpPr/>
              <p:nvPr/>
            </p:nvCxnSpPr>
            <p:spPr bwMode="auto">
              <a:xfrm rot="16200000" flipH="1">
                <a:off x="577813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4" name="Connecteur droit 273"/>
              <p:cNvCxnSpPr/>
              <p:nvPr/>
            </p:nvCxnSpPr>
            <p:spPr bwMode="auto">
              <a:xfrm rot="5400000" flipH="1" flipV="1">
                <a:off x="5508106" y="5265199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5" name="Connecteur droit 274"/>
              <p:cNvCxnSpPr/>
              <p:nvPr/>
            </p:nvCxnSpPr>
            <p:spPr bwMode="auto">
              <a:xfrm rot="5400000" flipH="1" flipV="1">
                <a:off x="568812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6" name="Connecteur droit 275"/>
              <p:cNvCxnSpPr/>
              <p:nvPr/>
            </p:nvCxnSpPr>
            <p:spPr bwMode="auto">
              <a:xfrm rot="5400000">
                <a:off x="5382090" y="5247202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7" name="Connecteur droit 276"/>
              <p:cNvCxnSpPr/>
              <p:nvPr/>
            </p:nvCxnSpPr>
            <p:spPr bwMode="auto">
              <a:xfrm rot="5400000" flipH="1" flipV="1">
                <a:off x="5886146" y="5319210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67" name="Forme 7"/>
            <p:cNvCxnSpPr>
              <a:endCxn id="270" idx="1"/>
            </p:cNvCxnSpPr>
            <p:nvPr/>
          </p:nvCxnSpPr>
          <p:spPr bwMode="auto">
            <a:xfrm rot="16200000" flipV="1">
              <a:off x="7033327" y="3622073"/>
              <a:ext cx="24364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8" name="Forme 7"/>
            <p:cNvCxnSpPr>
              <a:stCxn id="270" idx="3"/>
            </p:cNvCxnSpPr>
            <p:nvPr/>
          </p:nvCxnSpPr>
          <p:spPr bwMode="auto">
            <a:xfrm rot="5400000" flipH="1" flipV="1">
              <a:off x="7008942" y="2881991"/>
              <a:ext cx="29241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9" name="Forme 7"/>
            <p:cNvCxnSpPr>
              <a:endCxn id="264" idx="0"/>
            </p:cNvCxnSpPr>
            <p:nvPr/>
          </p:nvCxnSpPr>
          <p:spPr bwMode="auto">
            <a:xfrm rot="5400000">
              <a:off x="7178613" y="2946071"/>
              <a:ext cx="402846" cy="556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279" name="Triangle isocèle 278"/>
          <p:cNvSpPr/>
          <p:nvPr/>
        </p:nvSpPr>
        <p:spPr bwMode="auto">
          <a:xfrm>
            <a:off x="6374817" y="4710473"/>
            <a:ext cx="177403" cy="149483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280" name="Forme 23"/>
          <p:cNvCxnSpPr>
            <a:stCxn id="279" idx="3"/>
          </p:cNvCxnSpPr>
          <p:nvPr/>
        </p:nvCxnSpPr>
        <p:spPr bwMode="auto">
          <a:xfrm rot="16200000" flipH="1">
            <a:off x="6333130" y="4990346"/>
            <a:ext cx="261232" cy="45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25" name="Groupe 26"/>
          <p:cNvGrpSpPr/>
          <p:nvPr/>
        </p:nvGrpSpPr>
        <p:grpSpPr>
          <a:xfrm rot="16200000">
            <a:off x="6112377" y="4751347"/>
            <a:ext cx="320321" cy="88705"/>
            <a:chOff x="5400092" y="5229195"/>
            <a:chExt cx="540060" cy="144022"/>
          </a:xfrm>
        </p:grpSpPr>
        <p:sp>
          <p:nvSpPr>
            <p:cNvPr id="285" name="Rectangle 284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86" name="Connecteur droit 285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7" name="Connecteur droit 286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8" name="Connecteur droit 287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9" name="Connecteur droit 288"/>
            <p:cNvCxnSpPr/>
            <p:nvPr/>
          </p:nvCxnSpPr>
          <p:spPr bwMode="auto">
            <a:xfrm rot="5400000" flipH="1" flipV="1">
              <a:off x="5508106" y="5265199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0" name="Connecteur droit 289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1" name="Connecteur droit 290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2" name="Connecteur droit 291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82" name="Forme 7"/>
          <p:cNvCxnSpPr>
            <a:endCxn id="285" idx="1"/>
          </p:cNvCxnSpPr>
          <p:nvPr/>
        </p:nvCxnSpPr>
        <p:spPr bwMode="auto">
          <a:xfrm rot="16200000" flipV="1">
            <a:off x="6197342" y="5031055"/>
            <a:ext cx="165331" cy="14937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3" name="Forme 7"/>
          <p:cNvCxnSpPr>
            <a:stCxn id="285" idx="3"/>
          </p:cNvCxnSpPr>
          <p:nvPr/>
        </p:nvCxnSpPr>
        <p:spPr bwMode="auto">
          <a:xfrm rot="16200000" flipV="1">
            <a:off x="5593088" y="3956087"/>
            <a:ext cx="1350555" cy="834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4" name="Forme 7"/>
          <p:cNvCxnSpPr>
            <a:endCxn id="279" idx="0"/>
          </p:cNvCxnSpPr>
          <p:nvPr/>
        </p:nvCxnSpPr>
        <p:spPr bwMode="auto">
          <a:xfrm rot="16200000" flipH="1">
            <a:off x="5759121" y="4006074"/>
            <a:ext cx="1389485" cy="1931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26" name="Groupe 292"/>
          <p:cNvGrpSpPr/>
          <p:nvPr/>
        </p:nvGrpSpPr>
        <p:grpSpPr>
          <a:xfrm>
            <a:off x="5256076" y="1160748"/>
            <a:ext cx="324036" cy="684076"/>
            <a:chOff x="7091720" y="2744924"/>
            <a:chExt cx="396604" cy="1008112"/>
          </a:xfrm>
        </p:grpSpPr>
        <p:sp>
          <p:nvSpPr>
            <p:cNvPr id="294" name="Triangle isocèle 293"/>
            <p:cNvSpPr/>
            <p:nvPr/>
          </p:nvSpPr>
          <p:spPr bwMode="auto">
            <a:xfrm>
              <a:off x="7271192" y="3147772"/>
              <a:ext cx="217132" cy="220291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95" name="Forme 23"/>
            <p:cNvCxnSpPr>
              <a:stCxn id="294" idx="3"/>
            </p:cNvCxnSpPr>
            <p:nvPr/>
          </p:nvCxnSpPr>
          <p:spPr bwMode="auto">
            <a:xfrm rot="16200000" flipH="1">
              <a:off x="7187549" y="3560272"/>
              <a:ext cx="384973" cy="554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27" name="Groupe 26"/>
            <p:cNvGrpSpPr/>
            <p:nvPr/>
          </p:nvGrpSpPr>
          <p:grpSpPr>
            <a:xfrm rot="16200000">
              <a:off x="6909980" y="3219082"/>
              <a:ext cx="472052" cy="108571"/>
              <a:chOff x="5400092" y="5229195"/>
              <a:chExt cx="540060" cy="144022"/>
            </a:xfrm>
          </p:grpSpPr>
          <p:sp>
            <p:nvSpPr>
              <p:cNvPr id="300" name="Rectangle 299"/>
              <p:cNvSpPr/>
              <p:nvPr/>
            </p:nvSpPr>
            <p:spPr bwMode="auto">
              <a:xfrm>
                <a:off x="5400092" y="5229200"/>
                <a:ext cx="540060" cy="14401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Times New Roman" pitchFamily="18" charset="0"/>
                </a:endParaRPr>
              </a:p>
            </p:txBody>
          </p:sp>
          <p:cxnSp>
            <p:nvCxnSpPr>
              <p:cNvPr id="301" name="Connecteur droit 300"/>
              <p:cNvCxnSpPr/>
              <p:nvPr/>
            </p:nvCxnSpPr>
            <p:spPr bwMode="auto">
              <a:xfrm rot="16200000" flipH="1">
                <a:off x="541809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2" name="Connecteur droit 301"/>
              <p:cNvCxnSpPr/>
              <p:nvPr/>
            </p:nvCxnSpPr>
            <p:spPr bwMode="auto">
              <a:xfrm rot="16200000" flipH="1">
                <a:off x="5598114" y="5247203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3" name="Connecteur droit 302"/>
              <p:cNvCxnSpPr/>
              <p:nvPr/>
            </p:nvCxnSpPr>
            <p:spPr bwMode="auto">
              <a:xfrm rot="16200000" flipH="1">
                <a:off x="5778134" y="5247202"/>
                <a:ext cx="144016" cy="10801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4" name="Connecteur droit 303"/>
              <p:cNvCxnSpPr/>
              <p:nvPr/>
            </p:nvCxnSpPr>
            <p:spPr bwMode="auto">
              <a:xfrm rot="5400000" flipH="1" flipV="1">
                <a:off x="5508106" y="5265199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5" name="Connecteur droit 304"/>
              <p:cNvCxnSpPr/>
              <p:nvPr/>
            </p:nvCxnSpPr>
            <p:spPr bwMode="auto">
              <a:xfrm rot="5400000" flipH="1" flipV="1">
                <a:off x="5688124" y="5265204"/>
                <a:ext cx="144016" cy="7200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6" name="Connecteur droit 305"/>
              <p:cNvCxnSpPr/>
              <p:nvPr/>
            </p:nvCxnSpPr>
            <p:spPr bwMode="auto">
              <a:xfrm rot="5400000">
                <a:off x="5382090" y="5247202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7" name="Connecteur droit 306"/>
              <p:cNvCxnSpPr/>
              <p:nvPr/>
            </p:nvCxnSpPr>
            <p:spPr bwMode="auto">
              <a:xfrm rot="5400000" flipH="1" flipV="1">
                <a:off x="5886146" y="5319210"/>
                <a:ext cx="72008" cy="3600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97" name="Forme 7"/>
            <p:cNvCxnSpPr>
              <a:endCxn id="300" idx="1"/>
            </p:cNvCxnSpPr>
            <p:nvPr/>
          </p:nvCxnSpPr>
          <p:spPr bwMode="auto">
            <a:xfrm rot="16200000" flipV="1">
              <a:off x="7033327" y="3622073"/>
              <a:ext cx="24364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8" name="Forme 7"/>
            <p:cNvCxnSpPr>
              <a:stCxn id="300" idx="3"/>
            </p:cNvCxnSpPr>
            <p:nvPr/>
          </p:nvCxnSpPr>
          <p:spPr bwMode="auto">
            <a:xfrm rot="5400000" flipH="1" flipV="1">
              <a:off x="7008942" y="2881991"/>
              <a:ext cx="292415" cy="18282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9" name="Forme 7"/>
            <p:cNvCxnSpPr>
              <a:endCxn id="294" idx="0"/>
            </p:cNvCxnSpPr>
            <p:nvPr/>
          </p:nvCxnSpPr>
          <p:spPr bwMode="auto">
            <a:xfrm rot="5400000">
              <a:off x="7178613" y="2946071"/>
              <a:ext cx="402846" cy="556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308" name="Flèche courbée vers la gauche 307"/>
          <p:cNvSpPr/>
          <p:nvPr/>
        </p:nvSpPr>
        <p:spPr bwMode="auto">
          <a:xfrm>
            <a:off x="6624228" y="1988840"/>
            <a:ext cx="504056" cy="1296144"/>
          </a:xfrm>
          <a:prstGeom prst="curvedLef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309" name="Flèche courbée vers la gauche 308"/>
          <p:cNvSpPr/>
          <p:nvPr/>
        </p:nvSpPr>
        <p:spPr bwMode="auto">
          <a:xfrm rot="10800000">
            <a:off x="3635896" y="1916832"/>
            <a:ext cx="504056" cy="1296144"/>
          </a:xfrm>
          <a:prstGeom prst="curvedLef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311" name="Connecteur en angle 310"/>
          <p:cNvCxnSpPr>
            <a:stCxn id="308" idx="4"/>
            <a:endCxn id="6" idx="3"/>
          </p:cNvCxnSpPr>
          <p:nvPr/>
        </p:nvCxnSpPr>
        <p:spPr bwMode="auto">
          <a:xfrm flipH="1" flipV="1">
            <a:off x="6624228" y="962726"/>
            <a:ext cx="504056" cy="1642682"/>
          </a:xfrm>
          <a:prstGeom prst="bentConnector3">
            <a:avLst>
              <a:gd name="adj1" fmla="val -45352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3" name="Connecteur en angle 312"/>
          <p:cNvCxnSpPr>
            <a:stCxn id="309" idx="4"/>
            <a:endCxn id="6" idx="1"/>
          </p:cNvCxnSpPr>
          <p:nvPr/>
        </p:nvCxnSpPr>
        <p:spPr bwMode="auto">
          <a:xfrm rot="10800000" flipH="1">
            <a:off x="3635896" y="962726"/>
            <a:ext cx="504056" cy="1633682"/>
          </a:xfrm>
          <a:prstGeom prst="bentConnector3">
            <a:avLst>
              <a:gd name="adj1" fmla="val -45352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26" name="Forme 325"/>
          <p:cNvCxnSpPr>
            <a:stCxn id="8" idx="1"/>
            <a:endCxn id="17" idx="0"/>
          </p:cNvCxnSpPr>
          <p:nvPr/>
        </p:nvCxnSpPr>
        <p:spPr bwMode="auto">
          <a:xfrm rot="10800000" flipV="1">
            <a:off x="2879812" y="3122965"/>
            <a:ext cx="1260140" cy="741405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30" name="Forme 329"/>
          <p:cNvCxnSpPr>
            <a:endCxn id="103" idx="0"/>
          </p:cNvCxnSpPr>
          <p:nvPr/>
        </p:nvCxnSpPr>
        <p:spPr bwMode="auto">
          <a:xfrm rot="5400000">
            <a:off x="4066284" y="4150742"/>
            <a:ext cx="1659505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42" name="Connecteur en arc 341"/>
          <p:cNvCxnSpPr>
            <a:stCxn id="17" idx="5"/>
            <a:endCxn id="103" idx="1"/>
          </p:cNvCxnSpPr>
          <p:nvPr/>
        </p:nvCxnSpPr>
        <p:spPr bwMode="auto">
          <a:xfrm rot="16200000" flipH="1">
            <a:off x="3578769" y="4063346"/>
            <a:ext cx="618309" cy="142218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76200" cap="flat" cmpd="tri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7" name="Forme 7"/>
          <p:cNvCxnSpPr>
            <a:stCxn id="159" idx="0"/>
          </p:cNvCxnSpPr>
          <p:nvPr/>
        </p:nvCxnSpPr>
        <p:spPr bwMode="auto">
          <a:xfrm rot="10800000">
            <a:off x="6620227" y="5176026"/>
            <a:ext cx="308034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8" name="Forme 8"/>
          <p:cNvCxnSpPr/>
          <p:nvPr/>
        </p:nvCxnSpPr>
        <p:spPr bwMode="auto">
          <a:xfrm>
            <a:off x="6648230" y="5493969"/>
            <a:ext cx="224025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9" name="Triangle isocèle 158"/>
          <p:cNvSpPr/>
          <p:nvPr/>
        </p:nvSpPr>
        <p:spPr bwMode="auto">
          <a:xfrm rot="16200000">
            <a:off x="6935431" y="5078015"/>
            <a:ext cx="181682" cy="196022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grpSp>
        <p:nvGrpSpPr>
          <p:cNvPr id="161" name="Groupe 58"/>
          <p:cNvGrpSpPr/>
          <p:nvPr/>
        </p:nvGrpSpPr>
        <p:grpSpPr>
          <a:xfrm>
            <a:off x="6872255" y="5448549"/>
            <a:ext cx="420047" cy="90841"/>
            <a:chOff x="5400092" y="5229200"/>
            <a:chExt cx="540060" cy="144017"/>
          </a:xfrm>
        </p:grpSpPr>
        <p:sp>
          <p:nvSpPr>
            <p:cNvPr id="162" name="Rectangle 161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63" name="Connecteur droit 162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4" name="Connecteur droit 163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Connecteur droit 164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Connecteur droit 165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Connecteur droit 166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8" name="Connecteur droit 167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Connecteur droit 168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70" name="Forme 8"/>
          <p:cNvCxnSpPr/>
          <p:nvPr/>
        </p:nvCxnSpPr>
        <p:spPr bwMode="auto">
          <a:xfrm>
            <a:off x="7292302" y="5493969"/>
            <a:ext cx="196022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1" name="Forme 7"/>
          <p:cNvCxnSpPr>
            <a:stCxn id="173" idx="0"/>
          </p:cNvCxnSpPr>
          <p:nvPr/>
        </p:nvCxnSpPr>
        <p:spPr bwMode="auto">
          <a:xfrm rot="10800000">
            <a:off x="4644009" y="4095906"/>
            <a:ext cx="308034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2" name="Forme 8"/>
          <p:cNvCxnSpPr/>
          <p:nvPr/>
        </p:nvCxnSpPr>
        <p:spPr bwMode="auto">
          <a:xfrm>
            <a:off x="4672012" y="4413849"/>
            <a:ext cx="224025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3" name="Triangle isocèle 172"/>
          <p:cNvSpPr/>
          <p:nvPr/>
        </p:nvSpPr>
        <p:spPr bwMode="auto">
          <a:xfrm rot="16200000">
            <a:off x="4959213" y="3997895"/>
            <a:ext cx="181682" cy="196022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grpSp>
        <p:nvGrpSpPr>
          <p:cNvPr id="175" name="Groupe 58"/>
          <p:cNvGrpSpPr/>
          <p:nvPr/>
        </p:nvGrpSpPr>
        <p:grpSpPr>
          <a:xfrm>
            <a:off x="4896037" y="4368429"/>
            <a:ext cx="420047" cy="90841"/>
            <a:chOff x="5400092" y="5229200"/>
            <a:chExt cx="540060" cy="144017"/>
          </a:xfrm>
        </p:grpSpPr>
        <p:sp>
          <p:nvSpPr>
            <p:cNvPr id="176" name="Rectangle 175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177" name="Connecteur droit 176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Connecteur droit 177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9" name="Connecteur droit 178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Connecteur droit 179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Connecteur droit 180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Connecteur droit 181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8" name="Connecteur droit 187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98" name="Forme 8"/>
          <p:cNvCxnSpPr/>
          <p:nvPr/>
        </p:nvCxnSpPr>
        <p:spPr bwMode="auto">
          <a:xfrm>
            <a:off x="5316084" y="4413849"/>
            <a:ext cx="196022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0" name="Forme 199"/>
          <p:cNvCxnSpPr>
            <a:stCxn id="9" idx="3"/>
            <a:endCxn id="173" idx="3"/>
          </p:cNvCxnSpPr>
          <p:nvPr/>
        </p:nvCxnSpPr>
        <p:spPr bwMode="auto">
          <a:xfrm rot="5400000">
            <a:off x="6308778" y="2808348"/>
            <a:ext cx="126846" cy="2448271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2" name="Forme 201"/>
          <p:cNvCxnSpPr>
            <a:stCxn id="176" idx="3"/>
            <a:endCxn id="9" idx="3"/>
          </p:cNvCxnSpPr>
          <p:nvPr/>
        </p:nvCxnSpPr>
        <p:spPr bwMode="auto">
          <a:xfrm flipV="1">
            <a:off x="5316084" y="3969060"/>
            <a:ext cx="2280252" cy="44478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4" name="Forme 203"/>
          <p:cNvCxnSpPr>
            <a:stCxn id="9" idx="3"/>
            <a:endCxn id="159" idx="3"/>
          </p:cNvCxnSpPr>
          <p:nvPr/>
        </p:nvCxnSpPr>
        <p:spPr bwMode="auto">
          <a:xfrm rot="5400000">
            <a:off x="6756827" y="4336517"/>
            <a:ext cx="1206966" cy="47205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6" name="Connecteur en angle 205"/>
          <p:cNvCxnSpPr>
            <a:stCxn id="162" idx="3"/>
            <a:endCxn id="9" idx="3"/>
          </p:cNvCxnSpPr>
          <p:nvPr/>
        </p:nvCxnSpPr>
        <p:spPr bwMode="auto">
          <a:xfrm flipV="1">
            <a:off x="7292302" y="3969060"/>
            <a:ext cx="304034" cy="152490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8" name="Forme 7"/>
          <p:cNvCxnSpPr>
            <a:stCxn id="210" idx="0"/>
          </p:cNvCxnSpPr>
          <p:nvPr/>
        </p:nvCxnSpPr>
        <p:spPr bwMode="auto">
          <a:xfrm rot="10800000">
            <a:off x="6588224" y="2940453"/>
            <a:ext cx="308034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9" name="Forme 8"/>
          <p:cNvCxnSpPr/>
          <p:nvPr/>
        </p:nvCxnSpPr>
        <p:spPr bwMode="auto">
          <a:xfrm>
            <a:off x="6616227" y="3258396"/>
            <a:ext cx="224025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0" name="Triangle isocèle 209"/>
          <p:cNvSpPr/>
          <p:nvPr/>
        </p:nvSpPr>
        <p:spPr bwMode="auto">
          <a:xfrm rot="16200000">
            <a:off x="6903428" y="2842442"/>
            <a:ext cx="181682" cy="196022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211" name="Forme 23"/>
          <p:cNvCxnSpPr>
            <a:endCxn id="210" idx="3"/>
          </p:cNvCxnSpPr>
          <p:nvPr/>
        </p:nvCxnSpPr>
        <p:spPr bwMode="auto">
          <a:xfrm rot="10800000">
            <a:off x="7092280" y="2940453"/>
            <a:ext cx="364040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212" name="Groupe 58"/>
          <p:cNvGrpSpPr/>
          <p:nvPr/>
        </p:nvGrpSpPr>
        <p:grpSpPr>
          <a:xfrm>
            <a:off x="6840252" y="3212976"/>
            <a:ext cx="420047" cy="90841"/>
            <a:chOff x="5400092" y="5229200"/>
            <a:chExt cx="540060" cy="144017"/>
          </a:xfrm>
        </p:grpSpPr>
        <p:sp>
          <p:nvSpPr>
            <p:cNvPr id="213" name="Rectangle 212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14" name="Connecteur droit 213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5" name="Connecteur droit 214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6" name="Connecteur droit 215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7" name="Connecteur droit 216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8" name="Connecteur droit 217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9" name="Connecteur droit 218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0" name="Connecteur droit 219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21" name="Forme 8"/>
          <p:cNvCxnSpPr/>
          <p:nvPr/>
        </p:nvCxnSpPr>
        <p:spPr bwMode="auto">
          <a:xfrm>
            <a:off x="7260299" y="3258396"/>
            <a:ext cx="196022" cy="100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3" name="Forme 222"/>
          <p:cNvCxnSpPr>
            <a:stCxn id="9" idx="0"/>
            <a:endCxn id="210" idx="3"/>
          </p:cNvCxnSpPr>
          <p:nvPr/>
        </p:nvCxnSpPr>
        <p:spPr bwMode="auto">
          <a:xfrm rot="16200000" flipV="1">
            <a:off x="7118037" y="2914697"/>
            <a:ext cx="452543" cy="5040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6" name="Forme 225"/>
          <p:cNvCxnSpPr>
            <a:stCxn id="213" idx="3"/>
            <a:endCxn id="9" idx="0"/>
          </p:cNvCxnSpPr>
          <p:nvPr/>
        </p:nvCxnSpPr>
        <p:spPr bwMode="auto">
          <a:xfrm>
            <a:off x="7260299" y="3258396"/>
            <a:ext cx="336037" cy="134600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vsm.jpg"/>
          <p:cNvPicPr>
            <a:picLocks noChangeAspect="1"/>
          </p:cNvPicPr>
          <p:nvPr/>
        </p:nvPicPr>
        <p:blipFill>
          <a:blip r:embed="rId2" cstate="print"/>
          <a:srcRect l="2038" t="4851" r="3525" b="50525"/>
          <a:stretch>
            <a:fillRect/>
          </a:stretch>
        </p:blipFill>
        <p:spPr>
          <a:xfrm rot="5400000">
            <a:off x="3446313" y="1151187"/>
            <a:ext cx="6849381" cy="4547008"/>
          </a:xfrm>
          <a:prstGeom prst="rect">
            <a:avLst/>
          </a:prstGeom>
        </p:spPr>
      </p:pic>
      <p:pic>
        <p:nvPicPr>
          <p:cNvPr id="6" name="Image 5" descr="vsm 001.jpg"/>
          <p:cNvPicPr>
            <a:picLocks noChangeAspect="1"/>
          </p:cNvPicPr>
          <p:nvPr/>
        </p:nvPicPr>
        <p:blipFill>
          <a:blip r:embed="rId3" cstate="print"/>
          <a:srcRect t="4559" r="1762" b="49475"/>
          <a:stretch>
            <a:fillRect/>
          </a:stretch>
        </p:blipFill>
        <p:spPr>
          <a:xfrm rot="5400000">
            <a:off x="-1143000" y="1134380"/>
            <a:ext cx="6858000" cy="4572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From “The Heart of The Enterprise”</a:t>
            </a:r>
            <a:endParaRPr lang="en-GB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General structure of an industrial enterprise</a:t>
            </a:r>
            <a:endParaRPr lang="en-GB" dirty="0"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3635896" y="2276872"/>
            <a:ext cx="1584176" cy="5760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Corporation</a:t>
            </a: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467544" y="3356992"/>
            <a:ext cx="1584176" cy="5760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Engineering</a:t>
            </a:r>
          </a:p>
        </p:txBody>
      </p:sp>
      <p:sp>
        <p:nvSpPr>
          <p:cNvPr id="9" name="Rectangle à coins arrondis 8"/>
          <p:cNvSpPr/>
          <p:nvPr/>
        </p:nvSpPr>
        <p:spPr bwMode="auto">
          <a:xfrm>
            <a:off x="2339752" y="3356992"/>
            <a:ext cx="1584176" cy="5760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Research</a:t>
            </a:r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4427984" y="3356992"/>
            <a:ext cx="1584176" cy="5760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Production</a:t>
            </a:r>
          </a:p>
        </p:txBody>
      </p:sp>
      <p:sp>
        <p:nvSpPr>
          <p:cNvPr id="11" name="Rectangle à coins arrondis 10"/>
          <p:cNvSpPr/>
          <p:nvPr/>
        </p:nvSpPr>
        <p:spPr bwMode="auto">
          <a:xfrm>
            <a:off x="6588224" y="3356992"/>
            <a:ext cx="1584176" cy="5760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Distribution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&amp; sales</a:t>
            </a:r>
          </a:p>
        </p:txBody>
      </p:sp>
      <p:sp>
        <p:nvSpPr>
          <p:cNvPr id="12" name="Organigramme : Multidocument 11"/>
          <p:cNvSpPr/>
          <p:nvPr/>
        </p:nvSpPr>
        <p:spPr bwMode="auto">
          <a:xfrm>
            <a:off x="2267744" y="4581128"/>
            <a:ext cx="1512168" cy="792088"/>
          </a:xfrm>
          <a:prstGeom prst="flowChartMultidocument">
            <a:avLst/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Research</a:t>
            </a:r>
            <a:endParaRPr lang="en-GB" sz="1600" b="1" dirty="0" smtClean="0">
              <a:latin typeface="Arial" charset="0"/>
              <a:cs typeface="Times New Roman" pitchFamily="18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departments</a:t>
            </a: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3" name="Organigramme : Multidocument 12"/>
          <p:cNvSpPr/>
          <p:nvPr/>
        </p:nvSpPr>
        <p:spPr bwMode="auto">
          <a:xfrm>
            <a:off x="4355976" y="4581128"/>
            <a:ext cx="1512168" cy="792088"/>
          </a:xfrm>
          <a:prstGeom prst="flowChartMultidocument">
            <a:avLst/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Production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Plants</a:t>
            </a:r>
          </a:p>
        </p:txBody>
      </p:sp>
      <p:sp>
        <p:nvSpPr>
          <p:cNvPr id="14" name="Organigramme : Multidocument 13"/>
          <p:cNvSpPr/>
          <p:nvPr/>
        </p:nvSpPr>
        <p:spPr bwMode="auto">
          <a:xfrm>
            <a:off x="6516216" y="4581128"/>
            <a:ext cx="1512168" cy="792088"/>
          </a:xfrm>
          <a:prstGeom prst="flowChartMultidocument">
            <a:avLst/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Distribution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b="1" dirty="0" err="1" smtClean="0">
                <a:latin typeface="Arial" charset="0"/>
                <a:cs typeface="Times New Roman" pitchFamily="18" charset="0"/>
              </a:rPr>
              <a:t>centers</a:t>
            </a: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070338" y="2132856"/>
            <a:ext cx="1309974" cy="8513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dirty="0" smtClean="0"/>
              <a:t>Marketing</a:t>
            </a:r>
          </a:p>
          <a:p>
            <a:r>
              <a:rPr lang="en-GB" dirty="0" smtClean="0"/>
              <a:t>Finances</a:t>
            </a:r>
          </a:p>
          <a:p>
            <a:r>
              <a:rPr lang="en-GB" dirty="0" smtClean="0"/>
              <a:t>HR</a:t>
            </a:r>
            <a:endParaRPr lang="en-GB" dirty="0"/>
          </a:p>
        </p:txBody>
      </p:sp>
      <p:cxnSp>
        <p:nvCxnSpPr>
          <p:cNvPr id="17" name="Connecteur en angle 16"/>
          <p:cNvCxnSpPr>
            <a:stCxn id="7" idx="3"/>
            <a:endCxn id="15" idx="1"/>
          </p:cNvCxnSpPr>
          <p:nvPr/>
        </p:nvCxnSpPr>
        <p:spPr>
          <a:xfrm flipV="1">
            <a:off x="5220072" y="2558517"/>
            <a:ext cx="850266" cy="6387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en angle 17"/>
          <p:cNvCxnSpPr>
            <a:stCxn id="7" idx="2"/>
            <a:endCxn id="8" idx="0"/>
          </p:cNvCxnSpPr>
          <p:nvPr/>
        </p:nvCxnSpPr>
        <p:spPr>
          <a:xfrm rot="5400000">
            <a:off x="2591780" y="1520788"/>
            <a:ext cx="504056" cy="3168352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stCxn id="7" idx="2"/>
            <a:endCxn id="9" idx="0"/>
          </p:cNvCxnSpPr>
          <p:nvPr/>
        </p:nvCxnSpPr>
        <p:spPr>
          <a:xfrm rot="5400000">
            <a:off x="3527884" y="2456892"/>
            <a:ext cx="504056" cy="1296144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en angle 24"/>
          <p:cNvCxnSpPr>
            <a:stCxn id="7" idx="2"/>
            <a:endCxn id="10" idx="0"/>
          </p:cNvCxnSpPr>
          <p:nvPr/>
        </p:nvCxnSpPr>
        <p:spPr>
          <a:xfrm rot="16200000" flipH="1">
            <a:off x="4572000" y="2708920"/>
            <a:ext cx="504056" cy="792088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en angle 27"/>
          <p:cNvCxnSpPr>
            <a:stCxn id="7" idx="2"/>
            <a:endCxn id="11" idx="0"/>
          </p:cNvCxnSpPr>
          <p:nvPr/>
        </p:nvCxnSpPr>
        <p:spPr>
          <a:xfrm rot="16200000" flipH="1">
            <a:off x="5652120" y="1628800"/>
            <a:ext cx="504056" cy="2952328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en angle 30"/>
          <p:cNvCxnSpPr>
            <a:stCxn id="11" idx="2"/>
            <a:endCxn id="14" idx="0"/>
          </p:cNvCxnSpPr>
          <p:nvPr/>
        </p:nvCxnSpPr>
        <p:spPr>
          <a:xfrm rot="5400000">
            <a:off x="7054286" y="4255102"/>
            <a:ext cx="648072" cy="3980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en angle 33"/>
          <p:cNvCxnSpPr>
            <a:stCxn id="10" idx="2"/>
            <a:endCxn id="13" idx="0"/>
          </p:cNvCxnSpPr>
          <p:nvPr/>
        </p:nvCxnSpPr>
        <p:spPr>
          <a:xfrm rot="5400000">
            <a:off x="4894046" y="4255102"/>
            <a:ext cx="648072" cy="3980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en angle 36"/>
          <p:cNvCxnSpPr>
            <a:stCxn id="9" idx="2"/>
            <a:endCxn id="12" idx="0"/>
          </p:cNvCxnSpPr>
          <p:nvPr/>
        </p:nvCxnSpPr>
        <p:spPr>
          <a:xfrm rot="5400000">
            <a:off x="2805814" y="4255102"/>
            <a:ext cx="648072" cy="3980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en angle 39"/>
          <p:cNvCxnSpPr>
            <a:stCxn id="12" idx="3"/>
            <a:endCxn id="13" idx="1"/>
          </p:cNvCxnSpPr>
          <p:nvPr/>
        </p:nvCxnSpPr>
        <p:spPr>
          <a:xfrm>
            <a:off x="3779912" y="4977172"/>
            <a:ext cx="576064" cy="1588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en angle 42"/>
          <p:cNvCxnSpPr>
            <a:stCxn id="13" idx="3"/>
            <a:endCxn id="14" idx="1"/>
          </p:cNvCxnSpPr>
          <p:nvPr/>
        </p:nvCxnSpPr>
        <p:spPr>
          <a:xfrm>
            <a:off x="5868144" y="4977172"/>
            <a:ext cx="648072" cy="1588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en angle 45"/>
          <p:cNvCxnSpPr>
            <a:stCxn id="13" idx="2"/>
            <a:endCxn id="8" idx="2"/>
          </p:cNvCxnSpPr>
          <p:nvPr/>
        </p:nvCxnSpPr>
        <p:spPr>
          <a:xfrm rot="5400000" flipH="1">
            <a:off x="2428188" y="2764500"/>
            <a:ext cx="1410163" cy="3747276"/>
          </a:xfrm>
          <a:prstGeom prst="bentConnector3">
            <a:avLst>
              <a:gd name="adj1" fmla="val -18338"/>
            </a:avLst>
          </a:prstGeom>
          <a:ln>
            <a:solidFill>
              <a:srgbClr val="00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en angle 48"/>
          <p:cNvCxnSpPr>
            <a:stCxn id="12" idx="2"/>
            <a:endCxn id="8" idx="2"/>
          </p:cNvCxnSpPr>
          <p:nvPr/>
        </p:nvCxnSpPr>
        <p:spPr>
          <a:xfrm rot="5400000" flipH="1">
            <a:off x="1384072" y="3808616"/>
            <a:ext cx="1410163" cy="1659044"/>
          </a:xfrm>
          <a:prstGeom prst="bentConnector3">
            <a:avLst>
              <a:gd name="adj1" fmla="val -18338"/>
            </a:avLst>
          </a:prstGeom>
          <a:ln>
            <a:solidFill>
              <a:srgbClr val="00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à coins arrondis 121"/>
          <p:cNvSpPr/>
          <p:nvPr/>
        </p:nvSpPr>
        <p:spPr bwMode="auto">
          <a:xfrm>
            <a:off x="0" y="944724"/>
            <a:ext cx="9036296" cy="4968552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Corporation</a:t>
            </a:r>
          </a:p>
        </p:txBody>
      </p:sp>
      <p:sp>
        <p:nvSpPr>
          <p:cNvPr id="32" name="Rectangle à coins arrondis 31"/>
          <p:cNvSpPr/>
          <p:nvPr/>
        </p:nvSpPr>
        <p:spPr bwMode="auto">
          <a:xfrm>
            <a:off x="5004048" y="1736812"/>
            <a:ext cx="1800200" cy="2376264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Production</a:t>
            </a:r>
          </a:p>
        </p:txBody>
      </p:sp>
      <p:sp>
        <p:nvSpPr>
          <p:cNvPr id="31" name="Rectangle à coins arrondis 30"/>
          <p:cNvSpPr/>
          <p:nvPr/>
        </p:nvSpPr>
        <p:spPr bwMode="auto">
          <a:xfrm>
            <a:off x="2483768" y="2672916"/>
            <a:ext cx="1800000" cy="2376000"/>
          </a:xfrm>
          <a:prstGeom prst="roundRect">
            <a:avLst>
              <a:gd name="adj" fmla="val 5710"/>
            </a:avLst>
          </a:prstGeom>
          <a:solidFill>
            <a:srgbClr val="9EDBFF">
              <a:alpha val="50196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ITD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IT support to Production - detail</a:t>
            </a:r>
            <a:endParaRPr lang="en-GB" dirty="0"/>
          </a:p>
        </p:txBody>
      </p:sp>
      <p:sp>
        <p:nvSpPr>
          <p:cNvPr id="213" name="Rectangle à coins arrondis 212"/>
          <p:cNvSpPr/>
          <p:nvPr/>
        </p:nvSpPr>
        <p:spPr bwMode="auto">
          <a:xfrm>
            <a:off x="107504" y="3393260"/>
            <a:ext cx="1800000" cy="2376000"/>
          </a:xfrm>
          <a:prstGeom prst="roundRect">
            <a:avLst>
              <a:gd name="adj" fmla="val 10349"/>
            </a:avLst>
          </a:prstGeom>
          <a:solidFill>
            <a:srgbClr val="FFC000">
              <a:alpha val="50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Contractor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984224" y="3104964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2984424" y="411307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5508304" y="3681028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dirty="0">
              <a:latin typeface="Arial Narrow" pitchFamily="34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5508304" y="216886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cxnSp>
        <p:nvCxnSpPr>
          <p:cNvPr id="14" name="Connecteur en angle 13"/>
          <p:cNvCxnSpPr>
            <a:stCxn id="6" idx="2"/>
            <a:endCxn id="7" idx="0"/>
          </p:cNvCxnSpPr>
          <p:nvPr/>
        </p:nvCxnSpPr>
        <p:spPr bwMode="auto">
          <a:xfrm rot="5400000">
            <a:off x="3452376" y="4005064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1" name="Connecteur en angle 20"/>
          <p:cNvCxnSpPr>
            <a:stCxn id="9" idx="2"/>
            <a:endCxn id="22" idx="0"/>
          </p:cNvCxnSpPr>
          <p:nvPr/>
        </p:nvCxnSpPr>
        <p:spPr bwMode="auto">
          <a:xfrm rot="5400000">
            <a:off x="5976256" y="2564904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2" name="AutoShape 10"/>
          <p:cNvSpPr>
            <a:spLocks noChangeArrowheads="1"/>
          </p:cNvSpPr>
          <p:nvPr/>
        </p:nvSpPr>
        <p:spPr bwMode="auto">
          <a:xfrm>
            <a:off x="5508304" y="267291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Planning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24" name="Connecteur en angle 23"/>
          <p:cNvCxnSpPr>
            <a:stCxn id="118" idx="2"/>
            <a:endCxn id="8" idx="0"/>
          </p:cNvCxnSpPr>
          <p:nvPr/>
        </p:nvCxnSpPr>
        <p:spPr bwMode="auto">
          <a:xfrm rot="16200000" flipH="1">
            <a:off x="5976156" y="3572916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40" name="AutoShape 13"/>
          <p:cNvSpPr>
            <a:spLocks noChangeArrowheads="1"/>
          </p:cNvSpPr>
          <p:nvPr/>
        </p:nvSpPr>
        <p:spPr bwMode="auto">
          <a:xfrm>
            <a:off x="2987824" y="461713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41" name="AutoShape 10"/>
          <p:cNvSpPr>
            <a:spLocks noChangeArrowheads="1"/>
          </p:cNvSpPr>
          <p:nvPr/>
        </p:nvSpPr>
        <p:spPr bwMode="auto">
          <a:xfrm rot="16200000">
            <a:off x="2084192" y="3573084"/>
            <a:ext cx="1224000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dirty="0">
              <a:latin typeface="Arial Narrow" pitchFamily="34" charset="0"/>
            </a:endParaRPr>
          </a:p>
        </p:txBody>
      </p:sp>
      <p:cxnSp>
        <p:nvCxnSpPr>
          <p:cNvPr id="87" name="Connecteur en angle 86"/>
          <p:cNvCxnSpPr>
            <a:stCxn id="7" idx="2"/>
            <a:endCxn id="40" idx="0"/>
          </p:cNvCxnSpPr>
          <p:nvPr/>
        </p:nvCxnSpPr>
        <p:spPr bwMode="auto">
          <a:xfrm rot="16200000" flipH="1">
            <a:off x="3454076" y="4507420"/>
            <a:ext cx="216024" cy="34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18" name="AutoShape 10"/>
          <p:cNvSpPr>
            <a:spLocks noChangeArrowheads="1"/>
          </p:cNvSpPr>
          <p:nvPr/>
        </p:nvSpPr>
        <p:spPr bwMode="auto">
          <a:xfrm>
            <a:off x="5508104" y="3176972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139" name="Connecteur en angle 138"/>
          <p:cNvCxnSpPr>
            <a:stCxn id="22" idx="2"/>
            <a:endCxn id="118" idx="0"/>
          </p:cNvCxnSpPr>
          <p:nvPr/>
        </p:nvCxnSpPr>
        <p:spPr bwMode="auto">
          <a:xfrm rot="5400000">
            <a:off x="5976156" y="3068860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06" name="Connecteur en angle 205"/>
          <p:cNvCxnSpPr>
            <a:stCxn id="6" idx="0"/>
            <a:endCxn id="5" idx="2"/>
          </p:cNvCxnSpPr>
          <p:nvPr/>
        </p:nvCxnSpPr>
        <p:spPr bwMode="auto">
          <a:xfrm rot="16200000" flipV="1">
            <a:off x="3452276" y="3500908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2984424" y="360902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GB" sz="1400" b="1" dirty="0" smtClean="0">
                <a:latin typeface="Arial Narrow" pitchFamily="34" charset="0"/>
              </a:rPr>
              <a:t>Planning</a:t>
            </a:r>
            <a:endParaRPr lang="en-GB" sz="1400" dirty="0" smtClean="0">
              <a:latin typeface="Arial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latin typeface="Arial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49" name="AutoShape 6"/>
          <p:cNvSpPr>
            <a:spLocks noChangeArrowheads="1"/>
          </p:cNvSpPr>
          <p:nvPr/>
        </p:nvSpPr>
        <p:spPr bwMode="auto">
          <a:xfrm rot="16200000">
            <a:off x="4680080" y="2636980"/>
            <a:ext cx="1224000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i="1" dirty="0">
              <a:latin typeface="Arial Narrow" pitchFamily="34" charset="0"/>
            </a:endParaRPr>
          </a:p>
        </p:txBody>
      </p:sp>
      <p:sp>
        <p:nvSpPr>
          <p:cNvPr id="123" name="AutoShape 6"/>
          <p:cNvSpPr>
            <a:spLocks noChangeArrowheads="1"/>
          </p:cNvSpPr>
          <p:nvPr/>
        </p:nvSpPr>
        <p:spPr bwMode="auto">
          <a:xfrm>
            <a:off x="7308304" y="144878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125" name="AutoShape 6"/>
          <p:cNvSpPr>
            <a:spLocks noChangeArrowheads="1"/>
          </p:cNvSpPr>
          <p:nvPr/>
        </p:nvSpPr>
        <p:spPr bwMode="auto">
          <a:xfrm rot="16200000">
            <a:off x="8136464" y="1916900"/>
            <a:ext cx="1224000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i="1" dirty="0">
              <a:latin typeface="Arial Narrow" pitchFamily="34" charset="0"/>
            </a:endParaRPr>
          </a:p>
        </p:txBody>
      </p:sp>
      <p:cxnSp>
        <p:nvCxnSpPr>
          <p:cNvPr id="132" name="Connecteur en angle 152"/>
          <p:cNvCxnSpPr>
            <a:stCxn id="136" idx="1"/>
            <a:endCxn id="32" idx="3"/>
          </p:cNvCxnSpPr>
          <p:nvPr/>
        </p:nvCxnSpPr>
        <p:spPr bwMode="auto">
          <a:xfrm rot="10800000" flipV="1">
            <a:off x="6804248" y="2096852"/>
            <a:ext cx="504256" cy="82809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36" name="AutoShape 10"/>
          <p:cNvSpPr>
            <a:spLocks noChangeArrowheads="1"/>
          </p:cNvSpPr>
          <p:nvPr/>
        </p:nvSpPr>
        <p:spPr bwMode="auto">
          <a:xfrm>
            <a:off x="7308504" y="195283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00CC00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Planning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141" name="Connecteur en angle 140"/>
          <p:cNvCxnSpPr>
            <a:stCxn id="123" idx="2"/>
            <a:endCxn id="136" idx="0"/>
          </p:cNvCxnSpPr>
          <p:nvPr/>
        </p:nvCxnSpPr>
        <p:spPr bwMode="auto">
          <a:xfrm rot="16200000" flipH="1">
            <a:off x="7776356" y="1844724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52" name="Connecteur en angle 152"/>
          <p:cNvCxnSpPr>
            <a:stCxn id="32" idx="1"/>
            <a:endCxn id="31" idx="3"/>
          </p:cNvCxnSpPr>
          <p:nvPr/>
        </p:nvCxnSpPr>
        <p:spPr bwMode="auto">
          <a:xfrm rot="10800000" flipV="1">
            <a:off x="4283768" y="2924944"/>
            <a:ext cx="720280" cy="93597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11" name="Rectangle à coins arrondis 210"/>
          <p:cNvSpPr/>
          <p:nvPr/>
        </p:nvSpPr>
        <p:spPr bwMode="auto">
          <a:xfrm>
            <a:off x="5004248" y="1088740"/>
            <a:ext cx="1800000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Engineering</a:t>
            </a:r>
          </a:p>
        </p:txBody>
      </p:sp>
      <p:sp>
        <p:nvSpPr>
          <p:cNvPr id="221" name="Rectangle à coins arrondis 220"/>
          <p:cNvSpPr/>
          <p:nvPr/>
        </p:nvSpPr>
        <p:spPr bwMode="auto">
          <a:xfrm>
            <a:off x="5004048" y="4329100"/>
            <a:ext cx="1800000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Research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683768" y="3825308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 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80" name="AutoShape 13"/>
          <p:cNvSpPr>
            <a:spLocks noChangeArrowheads="1"/>
          </p:cNvSpPr>
          <p:nvPr/>
        </p:nvSpPr>
        <p:spPr bwMode="auto">
          <a:xfrm>
            <a:off x="683568" y="4833420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81" name="Connecteur en angle 80"/>
          <p:cNvCxnSpPr>
            <a:stCxn id="89" idx="2"/>
            <a:endCxn id="80" idx="0"/>
          </p:cNvCxnSpPr>
          <p:nvPr/>
        </p:nvCxnSpPr>
        <p:spPr bwMode="auto">
          <a:xfrm rot="5400000">
            <a:off x="1151620" y="4725308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82" name="AutoShape 13"/>
          <p:cNvSpPr>
            <a:spLocks noChangeArrowheads="1"/>
          </p:cNvSpPr>
          <p:nvPr/>
        </p:nvSpPr>
        <p:spPr bwMode="auto">
          <a:xfrm>
            <a:off x="683568" y="5337476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83" name="AutoShape 10"/>
          <p:cNvSpPr>
            <a:spLocks noChangeArrowheads="1"/>
          </p:cNvSpPr>
          <p:nvPr/>
        </p:nvSpPr>
        <p:spPr bwMode="auto">
          <a:xfrm rot="16200000">
            <a:off x="-216464" y="4293428"/>
            <a:ext cx="1224000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dirty="0" smtClean="0">
                <a:latin typeface="Arial Narrow" pitchFamily="34" charset="0"/>
              </a:rPr>
              <a:t>Transformation</a:t>
            </a:r>
            <a:endParaRPr lang="en-GB" sz="1400" dirty="0">
              <a:latin typeface="Arial Narrow" pitchFamily="34" charset="0"/>
            </a:endParaRPr>
          </a:p>
        </p:txBody>
      </p:sp>
      <p:cxnSp>
        <p:nvCxnSpPr>
          <p:cNvPr id="85" name="Connecteur en angle 84"/>
          <p:cNvCxnSpPr>
            <a:stCxn id="80" idx="2"/>
            <a:endCxn id="82" idx="0"/>
          </p:cNvCxnSpPr>
          <p:nvPr/>
        </p:nvCxnSpPr>
        <p:spPr bwMode="auto">
          <a:xfrm rot="5400000">
            <a:off x="1151520" y="5229464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86" name="Connecteur en angle 85"/>
          <p:cNvCxnSpPr>
            <a:stCxn id="89" idx="0"/>
            <a:endCxn id="79" idx="2"/>
          </p:cNvCxnSpPr>
          <p:nvPr/>
        </p:nvCxnSpPr>
        <p:spPr bwMode="auto">
          <a:xfrm rot="5400000" flipH="1" flipV="1">
            <a:off x="1151720" y="4221352"/>
            <a:ext cx="216024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89" name="AutoShape 10"/>
          <p:cNvSpPr>
            <a:spLocks noChangeArrowheads="1"/>
          </p:cNvSpPr>
          <p:nvPr/>
        </p:nvSpPr>
        <p:spPr bwMode="auto">
          <a:xfrm>
            <a:off x="683768" y="4329364"/>
            <a:ext cx="1151928" cy="28803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latin typeface="Arial" charset="0"/>
                <a:cs typeface="Times New Roman" pitchFamily="18" charset="0"/>
              </a:rPr>
              <a:t>Planning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latin typeface="Arial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latin typeface="Arial" charset="0"/>
              <a:cs typeface="Times New Roman" pitchFamily="18" charset="0"/>
            </a:endParaRPr>
          </a:p>
        </p:txBody>
      </p:sp>
      <p:cxnSp>
        <p:nvCxnSpPr>
          <p:cNvPr id="111" name="Connecteur en angle 152"/>
          <p:cNvCxnSpPr>
            <a:stCxn id="31" idx="1"/>
            <a:endCxn id="213" idx="3"/>
          </p:cNvCxnSpPr>
          <p:nvPr/>
        </p:nvCxnSpPr>
        <p:spPr bwMode="auto">
          <a:xfrm rot="10800000" flipV="1">
            <a:off x="1907504" y="3860916"/>
            <a:ext cx="576264" cy="72034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26" name="Rectangle 125"/>
          <p:cNvSpPr/>
          <p:nvPr/>
        </p:nvSpPr>
        <p:spPr>
          <a:xfrm>
            <a:off x="2480168" y="5697252"/>
            <a:ext cx="3600" cy="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4283968" y="5697252"/>
            <a:ext cx="3600" cy="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30" name="Connecteur en angle 129"/>
          <p:cNvCxnSpPr>
            <a:stCxn id="128" idx="3"/>
            <a:endCxn id="32" idx="1"/>
          </p:cNvCxnSpPr>
          <p:nvPr/>
        </p:nvCxnSpPr>
        <p:spPr>
          <a:xfrm flipV="1">
            <a:off x="4287568" y="2924944"/>
            <a:ext cx="716480" cy="277410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en angle 132"/>
          <p:cNvCxnSpPr>
            <a:stCxn id="126" idx="1"/>
            <a:endCxn id="213" idx="3"/>
          </p:cNvCxnSpPr>
          <p:nvPr/>
        </p:nvCxnSpPr>
        <p:spPr>
          <a:xfrm rot="10800000">
            <a:off x="1907504" y="4581260"/>
            <a:ext cx="572664" cy="111779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/>
          <p:cNvCxnSpPr>
            <a:stCxn id="126" idx="3"/>
            <a:endCxn id="128" idx="1"/>
          </p:cNvCxnSpPr>
          <p:nvPr/>
        </p:nvCxnSpPr>
        <p:spPr>
          <a:xfrm>
            <a:off x="2483768" y="569905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en angle 152"/>
          <p:cNvCxnSpPr>
            <a:stCxn id="136" idx="1"/>
            <a:endCxn id="211" idx="3"/>
          </p:cNvCxnSpPr>
          <p:nvPr/>
        </p:nvCxnSpPr>
        <p:spPr bwMode="auto">
          <a:xfrm rot="10800000">
            <a:off x="6804248" y="1304764"/>
            <a:ext cx="504256" cy="7920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81" name="Rectangle à coins arrondis 180"/>
          <p:cNvSpPr/>
          <p:nvPr/>
        </p:nvSpPr>
        <p:spPr bwMode="auto">
          <a:xfrm>
            <a:off x="5004048" y="4977172"/>
            <a:ext cx="1800000" cy="432048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..</a:t>
            </a:r>
          </a:p>
        </p:txBody>
      </p:sp>
      <p:cxnSp>
        <p:nvCxnSpPr>
          <p:cNvPr id="182" name="Connecteur en angle 152"/>
          <p:cNvCxnSpPr>
            <a:stCxn id="136" idx="1"/>
            <a:endCxn id="221" idx="3"/>
          </p:cNvCxnSpPr>
          <p:nvPr/>
        </p:nvCxnSpPr>
        <p:spPr bwMode="auto">
          <a:xfrm rot="10800000" flipV="1">
            <a:off x="6804048" y="2096852"/>
            <a:ext cx="504456" cy="244827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85" name="Connecteur en angle 152"/>
          <p:cNvCxnSpPr>
            <a:stCxn id="136" idx="1"/>
            <a:endCxn id="181" idx="3"/>
          </p:cNvCxnSpPr>
          <p:nvPr/>
        </p:nvCxnSpPr>
        <p:spPr bwMode="auto">
          <a:xfrm rot="10800000" flipV="1">
            <a:off x="6804048" y="2096852"/>
            <a:ext cx="504456" cy="309634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à coins arrondis 31"/>
          <p:cNvSpPr/>
          <p:nvPr/>
        </p:nvSpPr>
        <p:spPr bwMode="auto">
          <a:xfrm>
            <a:off x="6624228" y="944724"/>
            <a:ext cx="2196244" cy="4968552"/>
          </a:xfrm>
          <a:prstGeom prst="roundRect">
            <a:avLst>
              <a:gd name="adj" fmla="val 8305"/>
            </a:avLst>
          </a:prstGeom>
          <a:solidFill>
            <a:srgbClr val="99FF66">
              <a:alpha val="49804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Production</a:t>
            </a:r>
          </a:p>
        </p:txBody>
      </p:sp>
      <p:sp>
        <p:nvSpPr>
          <p:cNvPr id="31" name="Rectangle à coins arrondis 30"/>
          <p:cNvSpPr/>
          <p:nvPr/>
        </p:nvSpPr>
        <p:spPr bwMode="auto">
          <a:xfrm>
            <a:off x="1979712" y="908720"/>
            <a:ext cx="2196244" cy="5004556"/>
          </a:xfrm>
          <a:prstGeom prst="roundRect">
            <a:avLst>
              <a:gd name="adj" fmla="val 5710"/>
            </a:avLst>
          </a:prstGeom>
          <a:solidFill>
            <a:srgbClr val="9EDBFF">
              <a:alpha val="50196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ITD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 support to Production – VSM relationships</a:t>
            </a:r>
            <a:endParaRPr lang="en-GB" dirty="0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195936" y="1304764"/>
            <a:ext cx="1800000" cy="432048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ITD VSM5</a:t>
            </a:r>
          </a:p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2195936" y="4761148"/>
            <a:ext cx="1800000" cy="43204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33000">
                <a:srgbClr val="9EDBFF"/>
              </a:gs>
              <a:gs pos="66000">
                <a:srgbClr val="FFC000"/>
              </a:gs>
            </a:gsLst>
            <a:lin ang="540000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ITD VSM2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 Coordination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6876456" y="5409220"/>
            <a:ext cx="1800000" cy="43204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Production VSM1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Operations</a:t>
            </a:r>
            <a:endParaRPr lang="en-GB" sz="1400" dirty="0">
              <a:latin typeface="Arial Narrow" pitchFamily="34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876456" y="1304764"/>
            <a:ext cx="1800000" cy="43204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Production VSM5</a:t>
            </a:r>
          </a:p>
          <a:p>
            <a:pPr marL="342900" indent="-342900" algn="ctr"/>
            <a:r>
              <a:rPr lang="en-GB" sz="1400" b="1" dirty="0" smtClean="0">
                <a:latin typeface="Arial Narrow" pitchFamily="34" charset="0"/>
              </a:rPr>
              <a:t>Steering</a:t>
            </a:r>
            <a:endParaRPr lang="en-GB" sz="1400" b="1" i="1" dirty="0">
              <a:latin typeface="Arial Narrow" pitchFamily="34" charset="0"/>
            </a:endParaRPr>
          </a:p>
        </p:txBody>
      </p:sp>
      <p:cxnSp>
        <p:nvCxnSpPr>
          <p:cNvPr id="11" name="Connecteur en angle 10"/>
          <p:cNvCxnSpPr>
            <a:stCxn id="9" idx="1"/>
            <a:endCxn id="5" idx="3"/>
          </p:cNvCxnSpPr>
          <p:nvPr/>
        </p:nvCxnSpPr>
        <p:spPr bwMode="auto">
          <a:xfrm rot="10800000">
            <a:off x="3995936" y="1520788"/>
            <a:ext cx="288052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Connecteur en angle 12"/>
          <p:cNvCxnSpPr>
            <a:stCxn id="41" idx="1"/>
          </p:cNvCxnSpPr>
          <p:nvPr/>
        </p:nvCxnSpPr>
        <p:spPr bwMode="auto">
          <a:xfrm rot="5400000">
            <a:off x="2501771" y="3771037"/>
            <a:ext cx="540061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4" name="Connecteur en angle 13"/>
          <p:cNvCxnSpPr>
            <a:endCxn id="7" idx="0"/>
          </p:cNvCxnSpPr>
          <p:nvPr/>
        </p:nvCxnSpPr>
        <p:spPr bwMode="auto">
          <a:xfrm rot="5400000">
            <a:off x="2951920" y="4617132"/>
            <a:ext cx="288032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7" name="Connecteur en angle 16"/>
          <p:cNvCxnSpPr>
            <a:stCxn id="48" idx="1"/>
            <a:endCxn id="45" idx="0"/>
          </p:cNvCxnSpPr>
          <p:nvPr/>
        </p:nvCxnSpPr>
        <p:spPr bwMode="auto">
          <a:xfrm rot="10800000" flipV="1">
            <a:off x="3887924" y="3478770"/>
            <a:ext cx="3204356" cy="56229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1" name="Connecteur en angle 20"/>
          <p:cNvCxnSpPr>
            <a:stCxn id="9" idx="2"/>
            <a:endCxn id="22" idx="0"/>
          </p:cNvCxnSpPr>
          <p:nvPr/>
        </p:nvCxnSpPr>
        <p:spPr bwMode="auto">
          <a:xfrm rot="5400000">
            <a:off x="6624328" y="2888940"/>
            <a:ext cx="2304256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2" name="AutoShape 10"/>
          <p:cNvSpPr>
            <a:spLocks noChangeArrowheads="1"/>
          </p:cNvSpPr>
          <p:nvPr/>
        </p:nvSpPr>
        <p:spPr bwMode="auto">
          <a:xfrm>
            <a:off x="6876456" y="4041068"/>
            <a:ext cx="1800000" cy="43204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Production VSM3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Planning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24" name="Connecteur en angle 23"/>
          <p:cNvCxnSpPr>
            <a:stCxn id="118" idx="2"/>
            <a:endCxn id="8" idx="0"/>
          </p:cNvCxnSpPr>
          <p:nvPr/>
        </p:nvCxnSpPr>
        <p:spPr bwMode="auto">
          <a:xfrm rot="16200000" flipH="1">
            <a:off x="7668344" y="5301108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40" name="AutoShape 13"/>
          <p:cNvSpPr>
            <a:spLocks noChangeArrowheads="1"/>
          </p:cNvSpPr>
          <p:nvPr/>
        </p:nvSpPr>
        <p:spPr bwMode="auto">
          <a:xfrm>
            <a:off x="2195736" y="5409220"/>
            <a:ext cx="1800000" cy="43204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33000">
                <a:srgbClr val="9EDBFF"/>
              </a:gs>
              <a:gs pos="66000">
                <a:srgbClr val="FFC000"/>
              </a:gs>
            </a:gsLst>
            <a:lin ang="540000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ITD VSM1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 Implementation</a:t>
            </a:r>
            <a:endParaRPr lang="en-GB" sz="1400" b="1" dirty="0">
              <a:latin typeface="Arial Narrow" pitchFamily="34" charset="0"/>
            </a:endParaRPr>
          </a:p>
        </p:txBody>
      </p:sp>
      <p:sp>
        <p:nvSpPr>
          <p:cNvPr id="41" name="AutoShape 10"/>
          <p:cNvSpPr>
            <a:spLocks noChangeArrowheads="1"/>
          </p:cNvSpPr>
          <p:nvPr/>
        </p:nvSpPr>
        <p:spPr bwMode="auto">
          <a:xfrm rot="16200000">
            <a:off x="2213789" y="2726971"/>
            <a:ext cx="1116024" cy="432048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DISI VSM4 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Transformation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43" name="Connecteur en angle 42"/>
          <p:cNvCxnSpPr>
            <a:stCxn id="41" idx="3"/>
          </p:cNvCxnSpPr>
          <p:nvPr/>
        </p:nvCxnSpPr>
        <p:spPr bwMode="auto">
          <a:xfrm rot="16200000" flipV="1">
            <a:off x="2447716" y="2060897"/>
            <a:ext cx="648171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77" name="Connecteur en angle 76"/>
          <p:cNvCxnSpPr>
            <a:stCxn id="63" idx="1"/>
            <a:endCxn id="49" idx="0"/>
          </p:cNvCxnSpPr>
          <p:nvPr/>
        </p:nvCxnSpPr>
        <p:spPr bwMode="auto">
          <a:xfrm rot="16200000" flipH="1">
            <a:off x="6416784" y="2195440"/>
            <a:ext cx="234869" cy="1116125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arrow"/>
          </a:ln>
          <a:effectLst/>
        </p:spPr>
      </p:cxnSp>
      <p:cxnSp>
        <p:nvCxnSpPr>
          <p:cNvPr id="80" name="Connecteur en angle 76"/>
          <p:cNvCxnSpPr>
            <a:stCxn id="109" idx="1"/>
            <a:endCxn id="41" idx="0"/>
          </p:cNvCxnSpPr>
          <p:nvPr/>
        </p:nvCxnSpPr>
        <p:spPr bwMode="auto">
          <a:xfrm rot="16200000" flipH="1">
            <a:off x="1736239" y="2123457"/>
            <a:ext cx="270922" cy="136815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arrow"/>
          </a:ln>
          <a:effectLst/>
        </p:spPr>
      </p:cxnSp>
      <p:cxnSp>
        <p:nvCxnSpPr>
          <p:cNvPr id="87" name="Connecteur en angle 86"/>
          <p:cNvCxnSpPr>
            <a:stCxn id="7" idx="2"/>
            <a:endCxn id="40" idx="0"/>
          </p:cNvCxnSpPr>
          <p:nvPr/>
        </p:nvCxnSpPr>
        <p:spPr bwMode="auto">
          <a:xfrm rot="5400000">
            <a:off x="2987824" y="5301108"/>
            <a:ext cx="216024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109" name="Nuage 108"/>
          <p:cNvSpPr/>
          <p:nvPr/>
        </p:nvSpPr>
        <p:spPr bwMode="auto">
          <a:xfrm>
            <a:off x="251520" y="1880828"/>
            <a:ext cx="1872208" cy="792088"/>
          </a:xfrm>
          <a:prstGeom prst="cloud">
            <a:avLst/>
          </a:prstGeom>
          <a:solidFill>
            <a:srgbClr val="9EDB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IT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400" dirty="0" smtClean="0">
                <a:latin typeface="Arial" charset="0"/>
                <a:cs typeface="Times New Roman" pitchFamily="18" charset="0"/>
              </a:rPr>
              <a:t>Environment</a:t>
            </a:r>
            <a:endParaRPr kumimoji="0" lang="en-GB" sz="1400" i="0" u="none" strike="noStrike" cap="none" normalizeH="0" baseline="0" dirty="0" smtClean="0">
              <a:ln>
                <a:noFill/>
              </a:ln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18" name="AutoShape 10"/>
          <p:cNvSpPr>
            <a:spLocks noChangeArrowheads="1"/>
          </p:cNvSpPr>
          <p:nvPr/>
        </p:nvSpPr>
        <p:spPr bwMode="auto">
          <a:xfrm>
            <a:off x="6876256" y="4761148"/>
            <a:ext cx="1800000" cy="43204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sz="1400" b="1" dirty="0" smtClean="0">
                <a:latin typeface="Arial Narrow" pitchFamily="34" charset="0"/>
              </a:rPr>
              <a:t>Production VSM2</a:t>
            </a:r>
          </a:p>
          <a:p>
            <a:pPr algn="ctr"/>
            <a:r>
              <a:rPr lang="en-GB" sz="1400" b="1" dirty="0" smtClean="0">
                <a:latin typeface="Arial Narrow" pitchFamily="34" charset="0"/>
              </a:rPr>
              <a:t>Coordination</a:t>
            </a:r>
            <a:endParaRPr lang="en-GB" sz="1400" b="1" dirty="0">
              <a:latin typeface="Arial Narrow" pitchFamily="34" charset="0"/>
            </a:endParaRPr>
          </a:p>
        </p:txBody>
      </p:sp>
      <p:cxnSp>
        <p:nvCxnSpPr>
          <p:cNvPr id="139" name="Connecteur en angle 138"/>
          <p:cNvCxnSpPr>
            <a:stCxn id="22" idx="2"/>
            <a:endCxn id="118" idx="0"/>
          </p:cNvCxnSpPr>
          <p:nvPr/>
        </p:nvCxnSpPr>
        <p:spPr bwMode="auto">
          <a:xfrm rot="5400000">
            <a:off x="7632340" y="4617032"/>
            <a:ext cx="288032" cy="2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53" name="Connecteur en angle 152"/>
          <p:cNvCxnSpPr/>
          <p:nvPr/>
        </p:nvCxnSpPr>
        <p:spPr bwMode="auto">
          <a:xfrm rot="16200000" flipH="1">
            <a:off x="6984270" y="2060847"/>
            <a:ext cx="648068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64" name="Connecteur en angle 163"/>
          <p:cNvCxnSpPr>
            <a:stCxn id="118" idx="1"/>
            <a:endCxn id="7" idx="3"/>
          </p:cNvCxnSpPr>
          <p:nvPr/>
        </p:nvCxnSpPr>
        <p:spPr bwMode="auto">
          <a:xfrm rot="10800000">
            <a:off x="3995936" y="4977172"/>
            <a:ext cx="288032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80" name="Connecteur en angle 161"/>
          <p:cNvCxnSpPr>
            <a:stCxn id="40" idx="3"/>
            <a:endCxn id="8" idx="1"/>
          </p:cNvCxnSpPr>
          <p:nvPr/>
        </p:nvCxnSpPr>
        <p:spPr bwMode="auto">
          <a:xfrm>
            <a:off x="3995736" y="5625244"/>
            <a:ext cx="288072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85" name="Connecteur en angle 184"/>
          <p:cNvCxnSpPr>
            <a:stCxn id="22" idx="1"/>
            <a:endCxn id="6" idx="3"/>
          </p:cNvCxnSpPr>
          <p:nvPr/>
        </p:nvCxnSpPr>
        <p:spPr bwMode="auto">
          <a:xfrm rot="10800000">
            <a:off x="3995936" y="4257092"/>
            <a:ext cx="288052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88" name="Connecteur en angle 187"/>
          <p:cNvCxnSpPr/>
          <p:nvPr/>
        </p:nvCxnSpPr>
        <p:spPr bwMode="auto">
          <a:xfrm rot="16200000" flipH="1">
            <a:off x="7092279" y="3825043"/>
            <a:ext cx="432052" cy="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63" name="Nuage 62"/>
          <p:cNvSpPr/>
          <p:nvPr/>
        </p:nvSpPr>
        <p:spPr bwMode="auto">
          <a:xfrm>
            <a:off x="5040052" y="1844824"/>
            <a:ext cx="1872208" cy="792088"/>
          </a:xfrm>
          <a:prstGeom prst="cloud">
            <a:avLst/>
          </a:prstGeom>
          <a:solidFill>
            <a:srgbClr val="99FF66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Times New Roman" pitchFamily="18" charset="0"/>
              </a:rPr>
              <a:t>Production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400" dirty="0" smtClean="0">
                <a:latin typeface="Arial" charset="0"/>
                <a:cs typeface="Times New Roman" pitchFamily="18" charset="0"/>
              </a:rPr>
              <a:t>Environment</a:t>
            </a:r>
            <a:endParaRPr kumimoji="0" lang="en-GB" sz="1400" i="0" u="none" strike="noStrike" cap="none" normalizeH="0" baseline="0" dirty="0" smtClean="0">
              <a:ln>
                <a:noFill/>
              </a:ln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206" name="Connecteur en angle 205"/>
          <p:cNvCxnSpPr>
            <a:stCxn id="6" idx="0"/>
            <a:endCxn id="5" idx="2"/>
          </p:cNvCxnSpPr>
          <p:nvPr/>
        </p:nvCxnSpPr>
        <p:spPr bwMode="auto">
          <a:xfrm rot="5400000" flipH="1" flipV="1">
            <a:off x="1943808" y="2888940"/>
            <a:ext cx="2304256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grpSp>
        <p:nvGrpSpPr>
          <p:cNvPr id="3" name="Groupe 50"/>
          <p:cNvGrpSpPr/>
          <p:nvPr/>
        </p:nvGrpSpPr>
        <p:grpSpPr>
          <a:xfrm>
            <a:off x="2195936" y="4041068"/>
            <a:ext cx="1800000" cy="432048"/>
            <a:chOff x="2772000" y="3789040"/>
            <a:chExt cx="1800000" cy="432048"/>
          </a:xfrm>
        </p:grpSpPr>
        <p:sp>
          <p:nvSpPr>
            <p:cNvPr id="6" name="AutoShape 10"/>
            <p:cNvSpPr>
              <a:spLocks noChangeArrowheads="1"/>
            </p:cNvSpPr>
            <p:nvPr/>
          </p:nvSpPr>
          <p:spPr bwMode="auto">
            <a:xfrm>
              <a:off x="2772000" y="3789040"/>
              <a:ext cx="1800000" cy="432048"/>
            </a:xfrm>
            <a:prstGeom prst="roundRect">
              <a:avLst>
                <a:gd name="adj" fmla="val 16667"/>
              </a:avLst>
            </a:prstGeom>
            <a:gradFill>
              <a:gsLst>
                <a:gs pos="33000">
                  <a:srgbClr val="9EDBFF"/>
                </a:gs>
                <a:gs pos="66000">
                  <a:srgbClr val="FFC000"/>
                </a:gs>
              </a:gsLst>
              <a:lin ang="5400000" scaled="0"/>
            </a:gra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0" rIns="9000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dirty="0" smtClean="0">
                  <a:latin typeface="+mj-lt"/>
                  <a:cs typeface="Times New Roman" pitchFamily="18" charset="0"/>
                </a:rPr>
                <a:t>ITD VSM3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dirty="0" smtClean="0">
                  <a:latin typeface="+mj-lt"/>
                </a:rPr>
                <a:t>Planning</a:t>
              </a:r>
              <a:r>
                <a:rPr lang="en-GB" sz="1400" b="1" dirty="0" smtClean="0">
                  <a:latin typeface="+mj-lt"/>
                  <a:cs typeface="Times New Roman" pitchFamily="18" charset="0"/>
                </a:rPr>
                <a:t>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dirty="0" smtClean="0">
                <a:latin typeface="Arial" charset="0"/>
                <a:cs typeface="Times New Roman" pitchFamily="18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dirty="0">
                <a:latin typeface="Arial" charset="0"/>
                <a:cs typeface="Times New Roman" pitchFamily="18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4355976" y="3789040"/>
              <a:ext cx="216024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latin typeface="Arial" charset="0"/>
                <a:cs typeface="Times New Roman" pitchFamily="18" charset="0"/>
              </a:endParaRPr>
            </a:p>
          </p:txBody>
        </p:sp>
      </p:grpSp>
      <p:grpSp>
        <p:nvGrpSpPr>
          <p:cNvPr id="4" name="Groupe 49"/>
          <p:cNvGrpSpPr/>
          <p:nvPr/>
        </p:nvGrpSpPr>
        <p:grpSpPr>
          <a:xfrm>
            <a:off x="7092280" y="2132856"/>
            <a:ext cx="432048" cy="1476163"/>
            <a:chOff x="7020272" y="1556792"/>
            <a:chExt cx="432048" cy="1224136"/>
          </a:xfrm>
        </p:grpSpPr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 rot="16200000">
              <a:off x="6624228" y="1952836"/>
              <a:ext cx="1224136" cy="432048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pPr marL="342900" indent="-342900" algn="ctr"/>
              <a:r>
                <a:rPr lang="en-GB" sz="1400" b="1" dirty="0" smtClean="0">
                  <a:solidFill>
                    <a:schemeClr val="accent5">
                      <a:lumMod val="25000"/>
                    </a:schemeClr>
                  </a:solidFill>
                  <a:latin typeface="Arial Narrow" pitchFamily="34" charset="0"/>
                </a:rPr>
                <a:t>Production VSM4</a:t>
              </a:r>
            </a:p>
            <a:p>
              <a:pPr marL="342900" indent="-342900" algn="ctr"/>
              <a:r>
                <a:rPr lang="en-GB" sz="1400" b="1" dirty="0" smtClean="0">
                  <a:latin typeface="Arial Narrow" pitchFamily="34" charset="0"/>
                </a:rPr>
                <a:t>Transformation</a:t>
              </a:r>
              <a:endParaRPr lang="en-GB" sz="1400" b="1" i="1" dirty="0">
                <a:latin typeface="Arial Narrow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7020272" y="2564904"/>
              <a:ext cx="144016" cy="2160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07504" y="1160748"/>
            <a:ext cx="3528392" cy="3662325"/>
          </a:xfrm>
          <a:prstGeom prst="rect">
            <a:avLst/>
          </a:prstGeom>
          <a:solidFill>
            <a:srgbClr val="9EDBFF">
              <a:alpha val="25000"/>
            </a:srgbClr>
          </a:solidFill>
          <a:ln w="6350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r>
              <a:rPr lang="en-GB" dirty="0" smtClean="0"/>
              <a:t>Steer</a:t>
            </a:r>
          </a:p>
          <a:p>
            <a:r>
              <a:rPr lang="en-GB" dirty="0" smtClean="0"/>
              <a:t>Production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VSM fit with Business/IT CCM Convergence Processes </a:t>
            </a:r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8425" y="4823074"/>
            <a:ext cx="8928100" cy="1178049"/>
          </a:xfrm>
          <a:prstGeom prst="rect">
            <a:avLst/>
          </a:prstGeom>
          <a:solidFill>
            <a:srgbClr val="99FF66">
              <a:alpha val="75000"/>
            </a:srgbClr>
          </a:solidFill>
          <a:ln w="6350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r"/>
            <a:r>
              <a:rPr lang="en-GB" dirty="0" smtClean="0"/>
              <a:t>Run</a:t>
            </a:r>
          </a:p>
          <a:p>
            <a:pPr algn="r"/>
            <a:r>
              <a:rPr lang="en-GB" dirty="0" smtClean="0"/>
              <a:t>Production</a:t>
            </a:r>
            <a:endParaRPr lang="en-GB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635897" y="1160749"/>
            <a:ext cx="5390628" cy="936104"/>
          </a:xfrm>
          <a:prstGeom prst="rect">
            <a:avLst/>
          </a:prstGeom>
          <a:solidFill>
            <a:srgbClr val="9EDBFF">
              <a:alpha val="25000"/>
            </a:srgbClr>
          </a:solidFill>
          <a:ln w="6350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r"/>
            <a:r>
              <a:rPr lang="en-GB" dirty="0" smtClean="0"/>
              <a:t>Steer</a:t>
            </a:r>
          </a:p>
          <a:p>
            <a:pPr algn="r"/>
            <a:r>
              <a:rPr lang="en-GB" dirty="0" smtClean="0"/>
              <a:t>ITD</a:t>
            </a:r>
            <a:endParaRPr lang="en-GB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635896" y="2096853"/>
            <a:ext cx="5390628" cy="2726221"/>
          </a:xfrm>
          <a:prstGeom prst="rect">
            <a:avLst/>
          </a:prstGeom>
          <a:solidFill>
            <a:srgbClr val="9EDBFF">
              <a:alpha val="75000"/>
            </a:srgbClr>
          </a:solidFill>
          <a:ln w="6350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r"/>
            <a:r>
              <a:rPr lang="en-GB" dirty="0" smtClean="0"/>
              <a:t>Run</a:t>
            </a:r>
          </a:p>
          <a:p>
            <a:pPr algn="r"/>
            <a:r>
              <a:rPr lang="en-GB" dirty="0" smtClean="0"/>
              <a:t>ITD</a:t>
            </a:r>
            <a:endParaRPr lang="en-GB" dirty="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331640" y="1304829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(5) Lead Production</a:t>
            </a:r>
            <a:endParaRPr lang="en-GB" i="1" dirty="0">
              <a:latin typeface="Arial Narrow" pitchFamily="34" charset="0"/>
            </a:endParaRPr>
          </a:p>
        </p:txBody>
      </p:sp>
      <p:sp>
        <p:nvSpPr>
          <p:cNvPr id="55" name="AutoShape 11"/>
          <p:cNvSpPr>
            <a:spLocks noChangeArrowheads="1"/>
          </p:cNvSpPr>
          <p:nvPr/>
        </p:nvSpPr>
        <p:spPr bwMode="auto">
          <a:xfrm>
            <a:off x="791580" y="2328878"/>
            <a:ext cx="2520280" cy="2062148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  <a:alpha val="50196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t" anchorCtr="0"/>
          <a:lstStyle/>
          <a:p>
            <a:pPr algn="r"/>
            <a:r>
              <a:rPr lang="en-GB" dirty="0" smtClean="0">
                <a:latin typeface="Arial Narrow" pitchFamily="34" charset="0"/>
              </a:rPr>
              <a:t>Transform Production(4)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1331800" y="2806850"/>
            <a:ext cx="1440000" cy="5760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Maintain</a:t>
            </a:r>
          </a:p>
          <a:p>
            <a:pPr algn="ctr"/>
            <a:r>
              <a:rPr lang="en-GB" dirty="0" smtClean="0">
                <a:latin typeface="Arial Narrow" pitchFamily="34" charset="0"/>
              </a:rPr>
              <a:t>Architecture</a:t>
            </a:r>
            <a:endParaRPr lang="en-GB" dirty="0">
              <a:latin typeface="Arial Narrow" pitchFamily="34" charset="0"/>
            </a:endParaRPr>
          </a:p>
        </p:txBody>
      </p:sp>
      <p:sp>
        <p:nvSpPr>
          <p:cNvPr id="11" name="AutoShape 17"/>
          <p:cNvSpPr>
            <a:spLocks noChangeArrowheads="1"/>
          </p:cNvSpPr>
          <p:nvPr/>
        </p:nvSpPr>
        <p:spPr bwMode="auto">
          <a:xfrm>
            <a:off x="1331640" y="3662238"/>
            <a:ext cx="1440000" cy="5760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Manage Requirements</a:t>
            </a:r>
            <a:endParaRPr lang="en-GB" dirty="0">
              <a:latin typeface="Arial Narrow" pitchFamily="34" charset="0"/>
            </a:endParaRPr>
          </a:p>
        </p:txBody>
      </p:sp>
      <p:cxnSp>
        <p:nvCxnSpPr>
          <p:cNvPr id="12" name="AutoShape 23"/>
          <p:cNvCxnSpPr>
            <a:cxnSpLocks noChangeShapeType="1"/>
            <a:stCxn id="23" idx="2"/>
            <a:endCxn id="11" idx="2"/>
          </p:cNvCxnSpPr>
          <p:nvPr/>
        </p:nvCxnSpPr>
        <p:spPr bwMode="auto">
          <a:xfrm rot="5400000" flipH="1">
            <a:off x="3628659" y="2661219"/>
            <a:ext cx="1340857" cy="4494896"/>
          </a:xfrm>
          <a:prstGeom prst="bentConnector3">
            <a:avLst>
              <a:gd name="adj1" fmla="val -1704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cxnSp>
        <p:nvCxnSpPr>
          <p:cNvPr id="13" name="AutoShape 24"/>
          <p:cNvCxnSpPr>
            <a:cxnSpLocks noChangeShapeType="1"/>
            <a:stCxn id="25" idx="1"/>
            <a:endCxn id="9" idx="1"/>
          </p:cNvCxnSpPr>
          <p:nvPr/>
        </p:nvCxnSpPr>
        <p:spPr bwMode="auto">
          <a:xfrm rot="10800000">
            <a:off x="1331800" y="3094850"/>
            <a:ext cx="2809580" cy="2196244"/>
          </a:xfrm>
          <a:prstGeom prst="bentConnector3">
            <a:avLst>
              <a:gd name="adj1" fmla="val 10813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5826536" y="4030986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Deploy (1)</a:t>
            </a:r>
          </a:p>
        </p:txBody>
      </p:sp>
      <p:cxnSp>
        <p:nvCxnSpPr>
          <p:cNvPr id="19" name="AutoShape 8"/>
          <p:cNvCxnSpPr>
            <a:cxnSpLocks noChangeShapeType="1"/>
            <a:stCxn id="68" idx="2"/>
            <a:endCxn id="18" idx="0"/>
          </p:cNvCxnSpPr>
          <p:nvPr/>
        </p:nvCxnSpPr>
        <p:spPr bwMode="auto">
          <a:xfrm rot="16200000" flipH="1">
            <a:off x="5919236" y="3403686"/>
            <a:ext cx="360104" cy="89449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4932040" y="2302794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Plan (3)</a:t>
            </a:r>
            <a:endParaRPr lang="en-GB" dirty="0">
              <a:latin typeface="Arial Narrow" pitchFamily="34" charset="0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4139952" y="4030987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Build (1)</a:t>
            </a:r>
          </a:p>
        </p:txBody>
      </p:sp>
      <p:cxnSp>
        <p:nvCxnSpPr>
          <p:cNvPr id="22" name="AutoShape 14"/>
          <p:cNvCxnSpPr>
            <a:cxnSpLocks noChangeShapeType="1"/>
            <a:stCxn id="68" idx="2"/>
            <a:endCxn id="21" idx="0"/>
          </p:cNvCxnSpPr>
          <p:nvPr/>
        </p:nvCxnSpPr>
        <p:spPr bwMode="auto">
          <a:xfrm rot="5400000">
            <a:off x="5075944" y="3454890"/>
            <a:ext cx="360105" cy="7920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5826536" y="5003095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Operate</a:t>
            </a:r>
          </a:p>
          <a:p>
            <a:pPr algn="ctr"/>
            <a:r>
              <a:rPr lang="en-GB" dirty="0" smtClean="0">
                <a:latin typeface="Arial Narrow" pitchFamily="34" charset="0"/>
              </a:rPr>
              <a:t>(1) </a:t>
            </a:r>
            <a:endParaRPr lang="en-GB" dirty="0">
              <a:latin typeface="Arial Narrow" pitchFamily="34" charset="0"/>
            </a:endParaRPr>
          </a:p>
        </p:txBody>
      </p:sp>
      <p:cxnSp>
        <p:nvCxnSpPr>
          <p:cNvPr id="24" name="AutoShape 16"/>
          <p:cNvCxnSpPr>
            <a:cxnSpLocks noChangeShapeType="1"/>
            <a:stCxn id="55" idx="3"/>
            <a:endCxn id="20" idx="1"/>
          </p:cNvCxnSpPr>
          <p:nvPr/>
        </p:nvCxnSpPr>
        <p:spPr bwMode="auto">
          <a:xfrm flipV="1">
            <a:off x="3311860" y="2590794"/>
            <a:ext cx="1620180" cy="76915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sp>
        <p:nvSpPr>
          <p:cNvPr id="25" name="AutoShape 18"/>
          <p:cNvSpPr>
            <a:spLocks noChangeArrowheads="1"/>
          </p:cNvSpPr>
          <p:nvPr/>
        </p:nvSpPr>
        <p:spPr bwMode="auto">
          <a:xfrm>
            <a:off x="4141380" y="5003094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Support (1)</a:t>
            </a:r>
            <a:endParaRPr lang="en-GB" dirty="0">
              <a:latin typeface="Arial Narrow" pitchFamily="34" charset="0"/>
            </a:endParaRPr>
          </a:p>
        </p:txBody>
      </p:sp>
      <p:cxnSp>
        <p:nvCxnSpPr>
          <p:cNvPr id="26" name="AutoShape 20"/>
          <p:cNvCxnSpPr>
            <a:cxnSpLocks noChangeShapeType="1"/>
            <a:stCxn id="23" idx="1"/>
            <a:endCxn id="25" idx="3"/>
          </p:cNvCxnSpPr>
          <p:nvPr/>
        </p:nvCxnSpPr>
        <p:spPr bwMode="auto">
          <a:xfrm rot="10800000">
            <a:off x="5581380" y="5291095"/>
            <a:ext cx="245156" cy="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 type="triangle" w="lg" len="med"/>
            <a:tailEnd type="triangle" w="lg" len="med"/>
          </a:ln>
        </p:spPr>
      </p:cxnSp>
      <p:cxnSp>
        <p:nvCxnSpPr>
          <p:cNvPr id="27" name="AutoShape 22"/>
          <p:cNvCxnSpPr>
            <a:cxnSpLocks noChangeShapeType="1"/>
            <a:stCxn id="25" idx="0"/>
            <a:endCxn id="21" idx="2"/>
          </p:cNvCxnSpPr>
          <p:nvPr/>
        </p:nvCxnSpPr>
        <p:spPr bwMode="auto">
          <a:xfrm rot="16200000" flipV="1">
            <a:off x="4662613" y="4804327"/>
            <a:ext cx="396107" cy="142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cxnSp>
        <p:nvCxnSpPr>
          <p:cNvPr id="28" name="AutoShape 28"/>
          <p:cNvCxnSpPr>
            <a:cxnSpLocks noChangeShapeType="1"/>
            <a:stCxn id="21" idx="3"/>
            <a:endCxn id="18" idx="1"/>
          </p:cNvCxnSpPr>
          <p:nvPr/>
        </p:nvCxnSpPr>
        <p:spPr bwMode="auto">
          <a:xfrm flipV="1">
            <a:off x="5579952" y="4318986"/>
            <a:ext cx="246584" cy="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  <p:cxnSp>
        <p:nvCxnSpPr>
          <p:cNvPr id="29" name="AutoShape 29"/>
          <p:cNvCxnSpPr>
            <a:cxnSpLocks noChangeShapeType="1"/>
            <a:stCxn id="18" idx="2"/>
            <a:endCxn id="23" idx="0"/>
          </p:cNvCxnSpPr>
          <p:nvPr/>
        </p:nvCxnSpPr>
        <p:spPr bwMode="auto">
          <a:xfrm rot="5400000">
            <a:off x="6348482" y="4805040"/>
            <a:ext cx="396109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</p:cxn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4932200" y="1304829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dirty="0" smtClean="0">
                <a:latin typeface="Arial Narrow" pitchFamily="34" charset="0"/>
              </a:rPr>
              <a:t>(5) Lead ITD</a:t>
            </a:r>
            <a:endParaRPr lang="en-GB" i="1" dirty="0">
              <a:latin typeface="Arial Narrow" pitchFamily="34" charset="0"/>
            </a:endParaRPr>
          </a:p>
        </p:txBody>
      </p:sp>
      <p:cxnSp>
        <p:nvCxnSpPr>
          <p:cNvPr id="40" name="Connecteur en angle 39"/>
          <p:cNvCxnSpPr>
            <a:stCxn id="9" idx="2"/>
            <a:endCxn id="11" idx="0"/>
          </p:cNvCxnSpPr>
          <p:nvPr/>
        </p:nvCxnSpPr>
        <p:spPr bwMode="auto">
          <a:xfrm rot="5400000">
            <a:off x="1912026" y="3522464"/>
            <a:ext cx="279388" cy="16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Forme 44"/>
          <p:cNvCxnSpPr>
            <a:stCxn id="32" idx="2"/>
            <a:endCxn id="20" idx="0"/>
          </p:cNvCxnSpPr>
          <p:nvPr/>
        </p:nvCxnSpPr>
        <p:spPr bwMode="auto">
          <a:xfrm rot="5400000">
            <a:off x="5441138" y="2091731"/>
            <a:ext cx="421965" cy="16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Connecteur en angle 46"/>
          <p:cNvCxnSpPr>
            <a:stCxn id="8" idx="3"/>
            <a:endCxn id="32" idx="1"/>
          </p:cNvCxnSpPr>
          <p:nvPr/>
        </p:nvCxnSpPr>
        <p:spPr bwMode="auto">
          <a:xfrm>
            <a:off x="2771640" y="1592829"/>
            <a:ext cx="216056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6" name="AutoShape 6"/>
          <p:cNvSpPr>
            <a:spLocks noChangeArrowheads="1"/>
          </p:cNvSpPr>
          <p:nvPr/>
        </p:nvSpPr>
        <p:spPr bwMode="auto">
          <a:xfrm>
            <a:off x="6660392" y="1304765"/>
            <a:ext cx="1440000" cy="576000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dirty="0" smtClean="0">
                <a:latin typeface="Arial Narrow" pitchFamily="34" charset="0"/>
              </a:rPr>
              <a:t>Transform ITD</a:t>
            </a:r>
          </a:p>
          <a:p>
            <a:pPr marL="342900" indent="-342900" algn="ctr"/>
            <a:r>
              <a:rPr lang="en-GB" dirty="0" smtClean="0">
                <a:latin typeface="Arial Narrow" pitchFamily="34" charset="0"/>
              </a:rPr>
              <a:t>(4)</a:t>
            </a:r>
            <a:endParaRPr lang="en-GB" dirty="0">
              <a:latin typeface="Arial Narrow" pitchFamily="34" charset="0"/>
            </a:endParaRPr>
          </a:p>
        </p:txBody>
      </p:sp>
      <p:sp>
        <p:nvSpPr>
          <p:cNvPr id="68" name="AutoShape 10"/>
          <p:cNvSpPr>
            <a:spLocks noChangeArrowheads="1"/>
          </p:cNvSpPr>
          <p:nvPr/>
        </p:nvSpPr>
        <p:spPr bwMode="auto">
          <a:xfrm>
            <a:off x="4932040" y="3094882"/>
            <a:ext cx="1440000" cy="576000"/>
          </a:xfrm>
          <a:prstGeom prst="roundRect">
            <a:avLst>
              <a:gd name="adj" fmla="val 16667"/>
            </a:avLst>
          </a:prstGeom>
          <a:solidFill>
            <a:srgbClr val="9EDB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algn="ctr"/>
            <a:r>
              <a:rPr lang="en-GB" dirty="0" smtClean="0">
                <a:latin typeface="Arial Narrow" pitchFamily="34" charset="0"/>
              </a:rPr>
              <a:t>Coordinate (2)</a:t>
            </a:r>
            <a:endParaRPr lang="en-GB" dirty="0">
              <a:latin typeface="Arial Narrow" pitchFamily="34" charset="0"/>
            </a:endParaRPr>
          </a:p>
        </p:txBody>
      </p:sp>
      <p:cxnSp>
        <p:nvCxnSpPr>
          <p:cNvPr id="69" name="Forme 44"/>
          <p:cNvCxnSpPr>
            <a:stCxn id="20" idx="2"/>
            <a:endCxn id="68" idx="0"/>
          </p:cNvCxnSpPr>
          <p:nvPr/>
        </p:nvCxnSpPr>
        <p:spPr bwMode="auto">
          <a:xfrm rot="5400000">
            <a:off x="5543996" y="2986838"/>
            <a:ext cx="216088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5" name="Connecteur droit avec flèche 74"/>
          <p:cNvCxnSpPr>
            <a:stCxn id="56" idx="1"/>
            <a:endCxn id="32" idx="3"/>
          </p:cNvCxnSpPr>
          <p:nvPr/>
        </p:nvCxnSpPr>
        <p:spPr bwMode="auto">
          <a:xfrm rot="10800000" flipV="1">
            <a:off x="6372200" y="1592765"/>
            <a:ext cx="288192" cy="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78" name="Connecteur en angle 77"/>
          <p:cNvCxnSpPr>
            <a:stCxn id="8" idx="2"/>
            <a:endCxn id="55" idx="0"/>
          </p:cNvCxnSpPr>
          <p:nvPr/>
        </p:nvCxnSpPr>
        <p:spPr bwMode="auto">
          <a:xfrm rot="16200000" flipH="1">
            <a:off x="1827656" y="2104813"/>
            <a:ext cx="448049" cy="8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7" name="AutoShape 16"/>
          <p:cNvCxnSpPr>
            <a:cxnSpLocks noChangeShapeType="1"/>
            <a:stCxn id="55" idx="3"/>
            <a:endCxn id="21" idx="1"/>
          </p:cNvCxnSpPr>
          <p:nvPr/>
        </p:nvCxnSpPr>
        <p:spPr bwMode="auto">
          <a:xfrm>
            <a:off x="3311860" y="3359952"/>
            <a:ext cx="828092" cy="95903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lg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07504" y="4077072"/>
            <a:ext cx="8856984" cy="12961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prstDash val="lgDash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GB" dirty="0" smtClean="0"/>
              <a:t>VSM2</a:t>
            </a:r>
          </a:p>
          <a:p>
            <a:pPr algn="r"/>
            <a:r>
              <a:rPr lang="en-GB" dirty="0" smtClean="0"/>
              <a:t>(Coordinate)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7504" y="2492896"/>
            <a:ext cx="8856984" cy="15121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prstDash val="lgDash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GB" dirty="0" smtClean="0"/>
              <a:t>VSM3</a:t>
            </a:r>
          </a:p>
          <a:p>
            <a:pPr algn="r"/>
            <a:r>
              <a:rPr lang="en-GB" dirty="0" smtClean="0"/>
              <a:t>(Manage)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7504" y="5445224"/>
            <a:ext cx="8856984" cy="7920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prstDash val="lgDash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GB" dirty="0" smtClean="0"/>
              <a:t>VSM1</a:t>
            </a:r>
          </a:p>
          <a:p>
            <a:pPr algn="r"/>
            <a:r>
              <a:rPr lang="en-GB" dirty="0" smtClean="0"/>
              <a:t>(Execute)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7504" y="1484784"/>
            <a:ext cx="8856984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prstDash val="lgDash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GB" dirty="0" smtClean="0"/>
              <a:t>VSM4</a:t>
            </a:r>
          </a:p>
          <a:p>
            <a:pPr algn="r"/>
            <a:r>
              <a:rPr lang="en-GB" dirty="0" smtClean="0"/>
              <a:t>(Transform)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VSM Dynamic performance management</a:t>
            </a:r>
            <a:endParaRPr lang="en-GB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51520" y="1628800"/>
            <a:ext cx="1800000" cy="540000"/>
          </a:xfrm>
          <a:prstGeom prst="flowChartInputOutpu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Organizational</a:t>
            </a:r>
          </a:p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Performance</a:t>
            </a:r>
            <a:endParaRPr lang="en-GB" sz="1600" dirty="0">
              <a:latin typeface="Arial Narrow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51720" y="4581128"/>
            <a:ext cx="1800000" cy="540000"/>
          </a:xfrm>
          <a:prstGeom prst="flowChartInputOutpu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Operational </a:t>
            </a:r>
          </a:p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Performance</a:t>
            </a:r>
            <a:endParaRPr lang="en-GB" sz="1600" dirty="0">
              <a:latin typeface="Arial Narrow" pitchFamily="34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195736" y="2204924"/>
            <a:ext cx="1800000" cy="540000"/>
          </a:xfrm>
          <a:prstGeom prst="flowChartInputOutpu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Latent</a:t>
            </a:r>
          </a:p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Performance</a:t>
            </a:r>
            <a:endParaRPr lang="en-GB" sz="1600" dirty="0">
              <a:latin typeface="Arial Narrow" pitchFamily="34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51520" y="5553296"/>
            <a:ext cx="1800000" cy="5400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Actuality</a:t>
            </a:r>
            <a:endParaRPr lang="en-GB" sz="1600" dirty="0">
              <a:latin typeface="Arial Narrow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195936" y="3248980"/>
            <a:ext cx="1800000" cy="5400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Capability</a:t>
            </a:r>
            <a:endParaRPr lang="en-GB" sz="1600" dirty="0">
              <a:latin typeface="Arial Narrow" pitchFamily="34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4500192" y="1628800"/>
            <a:ext cx="1800000" cy="5400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 algn="ctr"/>
            <a:r>
              <a:rPr lang="en-GB" sz="1600" dirty="0" smtClean="0">
                <a:latin typeface="Arial Narrow" pitchFamily="34" charset="0"/>
              </a:rPr>
              <a:t>Potentiality</a:t>
            </a:r>
            <a:endParaRPr lang="en-GB" sz="1600" dirty="0">
              <a:latin typeface="Arial Narrow" pitchFamily="34" charset="0"/>
            </a:endParaRPr>
          </a:p>
        </p:txBody>
      </p:sp>
      <p:cxnSp>
        <p:nvCxnSpPr>
          <p:cNvPr id="11" name="Connecteur en angle 10"/>
          <p:cNvCxnSpPr>
            <a:stCxn id="7" idx="0"/>
            <a:endCxn id="5" idx="4"/>
          </p:cNvCxnSpPr>
          <p:nvPr/>
        </p:nvCxnSpPr>
        <p:spPr>
          <a:xfrm rot="5400000" flipH="1" flipV="1">
            <a:off x="935536" y="5337112"/>
            <a:ext cx="432168" cy="2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en angle 11"/>
          <p:cNvCxnSpPr>
            <a:stCxn id="8" idx="2"/>
            <a:endCxn id="5" idx="5"/>
          </p:cNvCxnSpPr>
          <p:nvPr/>
        </p:nvCxnSpPr>
        <p:spPr>
          <a:xfrm rot="5400000">
            <a:off x="1952754" y="3707946"/>
            <a:ext cx="1062148" cy="1224216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en angle 14"/>
          <p:cNvCxnSpPr>
            <a:stCxn id="8" idx="0"/>
            <a:endCxn id="6" idx="4"/>
          </p:cNvCxnSpPr>
          <p:nvPr/>
        </p:nvCxnSpPr>
        <p:spPr>
          <a:xfrm rot="16200000" flipV="1">
            <a:off x="2843808" y="2996852"/>
            <a:ext cx="504056" cy="2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en angle 17"/>
          <p:cNvCxnSpPr>
            <a:stCxn id="9" idx="2"/>
            <a:endCxn id="6" idx="5"/>
          </p:cNvCxnSpPr>
          <p:nvPr/>
        </p:nvCxnSpPr>
        <p:spPr>
          <a:xfrm rot="5400000">
            <a:off x="4454902" y="1529634"/>
            <a:ext cx="306124" cy="1584456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en angle 20"/>
          <p:cNvCxnSpPr>
            <a:stCxn id="5" idx="1"/>
            <a:endCxn id="4" idx="4"/>
          </p:cNvCxnSpPr>
          <p:nvPr/>
        </p:nvCxnSpPr>
        <p:spPr>
          <a:xfrm rot="16200000" flipV="1">
            <a:off x="-54544" y="3374864"/>
            <a:ext cx="2412328" cy="2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en angle 23"/>
          <p:cNvCxnSpPr>
            <a:stCxn id="6" idx="1"/>
            <a:endCxn id="4" idx="5"/>
          </p:cNvCxnSpPr>
          <p:nvPr/>
        </p:nvCxnSpPr>
        <p:spPr>
          <a:xfrm rot="16200000" flipV="1">
            <a:off x="2330566" y="1439754"/>
            <a:ext cx="306124" cy="1224216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VSM performance metrics</a:t>
            </a:r>
            <a:endParaRPr lang="en-GB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23528" y="1571625"/>
          <a:ext cx="8046035" cy="3332480"/>
        </p:xfrm>
        <a:graphic>
          <a:graphicData uri="http://schemas.openxmlformats.org/drawingml/2006/table">
            <a:tbl>
              <a:tblPr firstRow="1">
                <a:tableStyleId>{616DA210-FB5B-4158-B5E0-FEB733F419BA}</a:tableStyleId>
              </a:tblPr>
              <a:tblGrid>
                <a:gridCol w="2418080"/>
                <a:gridCol w="2027555"/>
                <a:gridCol w="720080"/>
                <a:gridCol w="288032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Metrics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Calculation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Level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Meaning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Organizational performance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Latent / Operational </a:t>
                      </a:r>
                    </a:p>
                    <a:p>
                      <a:r>
                        <a:rPr lang="en-GB" sz="1400" dirty="0" smtClean="0"/>
                        <a:t>performance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 2/3/4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Ability to close the strategic gap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Latent Performance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Capability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/ Potentiality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 3</a:t>
                      </a:r>
                      <a:r>
                        <a:rPr lang="en-GB" sz="1400" baseline="0" dirty="0" smtClean="0"/>
                        <a:t>/4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Willingness to close the strategic gap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Operational Performance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Actuality / Capability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</a:t>
                      </a:r>
                      <a:r>
                        <a:rPr lang="en-GB" sz="1400" baseline="0" dirty="0" smtClean="0"/>
                        <a:t> 2/1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Actual Efficiency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Potentiality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Any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metrics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What we could deliver with willingness +realistic</a:t>
                      </a:r>
                      <a:r>
                        <a:rPr lang="en-GB" sz="1400" baseline="0" dirty="0" smtClean="0"/>
                        <a:t> changes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Capability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Any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metrics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 3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What</a:t>
                      </a:r>
                      <a:r>
                        <a:rPr lang="en-GB" sz="1400" baseline="0" dirty="0" smtClean="0"/>
                        <a:t> we are capable to deliver in the current conditions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Actuality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Any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metrics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VSM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dirty="0" smtClean="0"/>
                        <a:t>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What we currently deliver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3161495" y="6237312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Read bottom up!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Stafford Beer (1926 – 2002)</a:t>
            </a:r>
          </a:p>
          <a:p>
            <a:pPr lvl="1"/>
            <a:r>
              <a:rPr lang="en-GB" dirty="0" smtClean="0"/>
              <a:t>The Brain of the Enterprise</a:t>
            </a:r>
          </a:p>
          <a:p>
            <a:pPr lvl="1"/>
            <a:r>
              <a:rPr lang="en-GB" dirty="0" smtClean="0"/>
              <a:t>The Heart of the Enterprise</a:t>
            </a:r>
          </a:p>
          <a:p>
            <a:r>
              <a:rPr lang="en-GB" dirty="0" smtClean="0"/>
              <a:t>Patrick </a:t>
            </a:r>
            <a:r>
              <a:rPr lang="en-GB" dirty="0" err="1" smtClean="0"/>
              <a:t>Hoverstadt</a:t>
            </a:r>
            <a:endParaRPr lang="en-GB" dirty="0" smtClean="0"/>
          </a:p>
          <a:p>
            <a:pPr lvl="1"/>
            <a:r>
              <a:rPr lang="en-GB" dirty="0" smtClean="0"/>
              <a:t>The Fractal Organization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Short overview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Make intelligence actionable - Viable System Model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1717C7-1DE2-40FD-9AE7-09F447B69B04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Fractal model to describe a complex world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Benoit Mandelbrot’s fractals are a graphical tool to describe complex nature’s shapes</a:t>
            </a:r>
          </a:p>
          <a:p>
            <a:r>
              <a:rPr lang="en-GB" dirty="0" smtClean="0"/>
              <a:t>The same approach is relevant to the systemic view of the world</a:t>
            </a:r>
          </a:p>
          <a:p>
            <a:r>
              <a:rPr lang="en-GB" dirty="0" smtClean="0"/>
              <a:t>A complex system – like an enterprise – is part of other systems, themselves embedded in larger systems</a:t>
            </a:r>
          </a:p>
          <a:p>
            <a:pPr lvl="1"/>
            <a:r>
              <a:rPr lang="en-GB" dirty="0" smtClean="0"/>
              <a:t>The Universe</a:t>
            </a:r>
          </a:p>
          <a:p>
            <a:pPr lvl="2"/>
            <a:r>
              <a:rPr lang="en-GB" dirty="0" smtClean="0"/>
              <a:t>The Milky way galaxy</a:t>
            </a:r>
          </a:p>
          <a:p>
            <a:pPr lvl="3"/>
            <a:r>
              <a:rPr lang="en-GB" dirty="0" smtClean="0"/>
              <a:t>The solar system</a:t>
            </a:r>
          </a:p>
          <a:p>
            <a:pPr lvl="4"/>
            <a:r>
              <a:rPr lang="en-GB" dirty="0" smtClean="0"/>
              <a:t>The Earth system</a:t>
            </a:r>
          </a:p>
          <a:p>
            <a:pPr lvl="5"/>
            <a:r>
              <a:rPr lang="en-GB" dirty="0" smtClean="0"/>
              <a:t>The multinational company</a:t>
            </a:r>
          </a:p>
          <a:p>
            <a:pPr lvl="6"/>
            <a:r>
              <a:rPr lang="en-GB" dirty="0" smtClean="0"/>
              <a:t>The main business entity</a:t>
            </a:r>
          </a:p>
          <a:p>
            <a:pPr lvl="7"/>
            <a:r>
              <a:rPr lang="en-GB" dirty="0" smtClean="0"/>
              <a:t>The main departments : R&amp;D, sales, marketing, production,</a:t>
            </a:r>
          </a:p>
          <a:p>
            <a:pPr lvl="8"/>
            <a:r>
              <a:rPr lang="en-GB" dirty="0" smtClean="0"/>
              <a:t>A given facility...</a:t>
            </a:r>
          </a:p>
          <a:p>
            <a:pPr lvl="6"/>
            <a:r>
              <a:rPr lang="en-GB" dirty="0" smtClean="0"/>
              <a:t>The nations 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system?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definition of the boundary of a system is mainly up to the observer</a:t>
            </a:r>
          </a:p>
          <a:p>
            <a:pPr lvl="1"/>
            <a:r>
              <a:rPr lang="en-GB" dirty="0" smtClean="0"/>
              <a:t>Common sense suggests some breakdown as exposed before</a:t>
            </a:r>
          </a:p>
          <a:p>
            <a:pPr lvl="1"/>
            <a:r>
              <a:rPr lang="en-GB" dirty="0" smtClean="0"/>
              <a:t>In all cases, this breakdown has the only purpose and relevancy in the context of our search of understanding and controlling our environment</a:t>
            </a:r>
          </a:p>
          <a:p>
            <a:r>
              <a:rPr lang="en-GB" dirty="0" smtClean="0"/>
              <a:t>Actually, the chosen breakdown establishes</a:t>
            </a:r>
          </a:p>
          <a:p>
            <a:pPr lvl="1"/>
            <a:r>
              <a:rPr lang="en-GB" dirty="0" smtClean="0"/>
              <a:t>Hierarchy levels</a:t>
            </a:r>
          </a:p>
          <a:p>
            <a:pPr lvl="2"/>
            <a:r>
              <a:rPr lang="en-GB" dirty="0" smtClean="0"/>
              <a:t>Normally consistent</a:t>
            </a:r>
          </a:p>
          <a:p>
            <a:pPr lvl="2"/>
            <a:r>
              <a:rPr lang="en-GB" dirty="0" smtClean="0"/>
              <a:t>Level might be skipped for simplification purposes</a:t>
            </a:r>
          </a:p>
          <a:p>
            <a:pPr lvl="1"/>
            <a:r>
              <a:rPr lang="en-GB" dirty="0" smtClean="0"/>
              <a:t>Selected boundaries</a:t>
            </a:r>
          </a:p>
          <a:p>
            <a:pPr lvl="2"/>
            <a:r>
              <a:rPr lang="en-GB" dirty="0" smtClean="0"/>
              <a:t>There are often gray area between interacting systems, with possibly shared components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 - Make intelligence actionable - Viable System Model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Viable System Model (VSM)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Developed by Stafford Beer until 1972</a:t>
            </a:r>
          </a:p>
          <a:p>
            <a:r>
              <a:rPr lang="en-GB" dirty="0" smtClean="0"/>
              <a:t>The VSM, as any attempt to satisfy our thirst of truth has no intrinsic, absolute value</a:t>
            </a:r>
          </a:p>
          <a:p>
            <a:pPr lvl="1"/>
            <a:r>
              <a:rPr lang="en-GB" dirty="0" smtClean="0"/>
              <a:t>Beer himself presents VSM as a guideline for checking systemic constituency for a viable system</a:t>
            </a:r>
          </a:p>
          <a:p>
            <a:pPr lvl="1"/>
            <a:r>
              <a:rPr lang="en-GB" dirty="0" smtClean="0"/>
              <a:t>It is yet a valuable map to capture more understanding</a:t>
            </a:r>
          </a:p>
          <a:p>
            <a:r>
              <a:rPr lang="en-GB" dirty="0" smtClean="0"/>
              <a:t>The VSM was build upon the well recognisable systemic patterns of biological organisms. </a:t>
            </a:r>
          </a:p>
          <a:p>
            <a:r>
              <a:rPr lang="en-GB" dirty="0" smtClean="0"/>
              <a:t>The VSM model is valid at any level of recursion that is considered</a:t>
            </a:r>
          </a:p>
          <a:p>
            <a:endParaRPr lang="en-GB" dirty="0" smtClean="0"/>
          </a:p>
          <a:p>
            <a:r>
              <a:rPr lang="en-GB" dirty="0" smtClean="0"/>
              <a:t>The VSM model defines 5 “systems” (or more exactly layers/facets) in a given “system recursion”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EE7451-EDC4-4617-9660-8DF242422A85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Viable System Model</a:t>
            </a:r>
            <a:endParaRPr lang="en-GB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7479744" cy="439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880"/>
                <a:gridCol w="1656184"/>
                <a:gridCol w="1800200"/>
                <a:gridCol w="282448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VSM</a:t>
                      </a:r>
                      <a:endParaRPr lang="en-GB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Beer</a:t>
                      </a:r>
                      <a:endParaRPr lang="en-GB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Other</a:t>
                      </a:r>
                      <a:endParaRPr lang="en-GB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Operational department</a:t>
                      </a:r>
                      <a:endParaRPr lang="en-GB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System 5</a:t>
                      </a:r>
                      <a:endParaRPr lang="en-GB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Higher Management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Policy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Steering</a:t>
                      </a:r>
                      <a:endParaRPr lang="en-GB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System 4</a:t>
                      </a:r>
                      <a:endParaRPr lang="en-GB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Environment </a:t>
                      </a:r>
                      <a:r>
                        <a:rPr lang="en-GB" baseline="0" dirty="0" smtClean="0"/>
                        <a:t>of decision - </a:t>
                      </a:r>
                      <a:r>
                        <a:rPr lang="en-GB" dirty="0" smtClean="0"/>
                        <a:t>War room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Development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Transformation</a:t>
                      </a:r>
                      <a:endParaRPr lang="en-GB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System 3</a:t>
                      </a:r>
                      <a:endParaRPr lang="en-GB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Directorate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Delivery management &amp; monitoring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Planning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System 2</a:t>
                      </a:r>
                      <a:endParaRPr lang="en-GB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Regulatory </a:t>
                      </a:r>
                      <a:r>
                        <a:rPr lang="en-GB" dirty="0" err="1" smtClean="0"/>
                        <a:t>center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Coordination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Coordination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System 1</a:t>
                      </a:r>
                      <a:endParaRPr lang="en-GB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Activity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Operations</a:t>
                      </a:r>
                    </a:p>
                    <a:p>
                      <a:r>
                        <a:rPr lang="en-GB" dirty="0" smtClean="0"/>
                        <a:t>Implementation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Implementation</a:t>
                      </a:r>
                    </a:p>
                    <a:p>
                      <a:r>
                        <a:rPr lang="en-GB" dirty="0" smtClean="0"/>
                        <a:t>Support</a:t>
                      </a:r>
                    </a:p>
                    <a:p>
                      <a:r>
                        <a:rPr lang="en-GB" dirty="0" smtClean="0"/>
                        <a:t>Operations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EE7451-EDC4-4617-9660-8DF242422A8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Management unit</a:t>
            </a:r>
            <a:endParaRPr lang="en-GB" dirty="0"/>
          </a:p>
        </p:txBody>
      </p:sp>
      <p:sp>
        <p:nvSpPr>
          <p:cNvPr id="4" name="Nuage 3"/>
          <p:cNvSpPr/>
          <p:nvPr/>
        </p:nvSpPr>
        <p:spPr bwMode="auto">
          <a:xfrm>
            <a:off x="467544" y="1304764"/>
            <a:ext cx="8352928" cy="4752528"/>
          </a:xfrm>
          <a:prstGeom prst="clou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Environment</a:t>
            </a:r>
          </a:p>
        </p:txBody>
      </p:sp>
      <p:sp>
        <p:nvSpPr>
          <p:cNvPr id="5" name="Ellipse 4"/>
          <p:cNvSpPr/>
          <p:nvPr/>
        </p:nvSpPr>
        <p:spPr bwMode="auto">
          <a:xfrm>
            <a:off x="2987824" y="2672916"/>
            <a:ext cx="3024336" cy="2736304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Operations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491880" y="3897052"/>
            <a:ext cx="1980220" cy="54006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Management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935596" y="836712"/>
            <a:ext cx="7795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Variety increases from Management -&gt; Operations -&gt; Environment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Separate the 3 domains </a:t>
            </a:r>
            <a:endParaRPr lang="en-GB" dirty="0"/>
          </a:p>
        </p:txBody>
      </p:sp>
      <p:sp>
        <p:nvSpPr>
          <p:cNvPr id="5" name="Nuage 4"/>
          <p:cNvSpPr/>
          <p:nvPr/>
        </p:nvSpPr>
        <p:spPr bwMode="auto">
          <a:xfrm>
            <a:off x="467544" y="1304764"/>
            <a:ext cx="2124236" cy="3816424"/>
          </a:xfrm>
          <a:prstGeom prst="clou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Environment</a:t>
            </a:r>
          </a:p>
        </p:txBody>
      </p:sp>
      <p:sp>
        <p:nvSpPr>
          <p:cNvPr id="6" name="Ellipse 5"/>
          <p:cNvSpPr/>
          <p:nvPr/>
        </p:nvSpPr>
        <p:spPr bwMode="auto">
          <a:xfrm>
            <a:off x="3275856" y="1880828"/>
            <a:ext cx="3024336" cy="2736304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Operations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48264" y="2996952"/>
            <a:ext cx="1980220" cy="54006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Management</a:t>
            </a:r>
          </a:p>
        </p:txBody>
      </p:sp>
      <p:cxnSp>
        <p:nvCxnSpPr>
          <p:cNvPr id="9" name="Forme 8"/>
          <p:cNvCxnSpPr>
            <a:stCxn id="6" idx="1"/>
            <a:endCxn id="5" idx="3"/>
          </p:cNvCxnSpPr>
          <p:nvPr/>
        </p:nvCxnSpPr>
        <p:spPr bwMode="auto">
          <a:xfrm rot="16200000" flipV="1">
            <a:off x="2244922" y="807712"/>
            <a:ext cx="758578" cy="2189098"/>
          </a:xfrm>
          <a:prstGeom prst="curvedConnector3">
            <a:avLst>
              <a:gd name="adj1" fmla="val 158901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Forme 8"/>
          <p:cNvCxnSpPr>
            <a:stCxn id="5" idx="1"/>
            <a:endCxn id="6" idx="3"/>
          </p:cNvCxnSpPr>
          <p:nvPr/>
        </p:nvCxnSpPr>
        <p:spPr bwMode="auto">
          <a:xfrm rot="5400000" flipH="1" flipV="1">
            <a:off x="2173854" y="3572218"/>
            <a:ext cx="900714" cy="2189098"/>
          </a:xfrm>
          <a:prstGeom prst="curvedConnector3">
            <a:avLst>
              <a:gd name="adj1" fmla="val -25831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Forme 8"/>
          <p:cNvCxnSpPr>
            <a:stCxn id="7" idx="0"/>
            <a:endCxn id="6" idx="7"/>
          </p:cNvCxnSpPr>
          <p:nvPr/>
        </p:nvCxnSpPr>
        <p:spPr bwMode="auto">
          <a:xfrm rot="16200000" flipV="1">
            <a:off x="6540130" y="1598708"/>
            <a:ext cx="715402" cy="2081086"/>
          </a:xfrm>
          <a:prstGeom prst="curvedConnector3">
            <a:avLst>
              <a:gd name="adj1" fmla="val 187968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Forme 8"/>
          <p:cNvCxnSpPr>
            <a:stCxn id="6" idx="5"/>
            <a:endCxn id="7" idx="2"/>
          </p:cNvCxnSpPr>
          <p:nvPr/>
        </p:nvCxnSpPr>
        <p:spPr bwMode="auto">
          <a:xfrm rot="5400000" flipH="1" flipV="1">
            <a:off x="6558132" y="2836168"/>
            <a:ext cx="679398" cy="2081086"/>
          </a:xfrm>
          <a:prstGeom prst="curvedConnector3">
            <a:avLst>
              <a:gd name="adj1" fmla="val -92629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Introducing variety/complexity control: filters and amplifiers</a:t>
            </a:r>
            <a:endParaRPr lang="en-GB" dirty="0"/>
          </a:p>
        </p:txBody>
      </p:sp>
      <p:sp>
        <p:nvSpPr>
          <p:cNvPr id="5" name="Nuage 4"/>
          <p:cNvSpPr/>
          <p:nvPr/>
        </p:nvSpPr>
        <p:spPr bwMode="auto">
          <a:xfrm>
            <a:off x="467544" y="1304764"/>
            <a:ext cx="2124236" cy="3816424"/>
          </a:xfrm>
          <a:prstGeom prst="clou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Environment</a:t>
            </a:r>
          </a:p>
        </p:txBody>
      </p:sp>
      <p:sp>
        <p:nvSpPr>
          <p:cNvPr id="6" name="Ellipse 5"/>
          <p:cNvSpPr/>
          <p:nvPr/>
        </p:nvSpPr>
        <p:spPr bwMode="auto">
          <a:xfrm>
            <a:off x="3275856" y="1880828"/>
            <a:ext cx="3024336" cy="2736304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Operations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48264" y="2996952"/>
            <a:ext cx="1980220" cy="54006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Management</a:t>
            </a:r>
          </a:p>
        </p:txBody>
      </p:sp>
      <p:cxnSp>
        <p:nvCxnSpPr>
          <p:cNvPr id="9" name="Forme 8"/>
          <p:cNvCxnSpPr>
            <a:stCxn id="10" idx="0"/>
            <a:endCxn id="5" idx="3"/>
          </p:cNvCxnSpPr>
          <p:nvPr/>
        </p:nvCxnSpPr>
        <p:spPr bwMode="auto">
          <a:xfrm rot="10800000" flipV="1">
            <a:off x="1529662" y="1088740"/>
            <a:ext cx="1098122" cy="434232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Forme 8"/>
          <p:cNvCxnSpPr>
            <a:stCxn id="5" idx="1"/>
            <a:endCxn id="37" idx="1"/>
          </p:cNvCxnSpPr>
          <p:nvPr/>
        </p:nvCxnSpPr>
        <p:spPr bwMode="auto">
          <a:xfrm rot="16200000" flipH="1">
            <a:off x="1842666" y="4804120"/>
            <a:ext cx="184083" cy="810090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Forme 8"/>
          <p:cNvCxnSpPr>
            <a:stCxn id="18" idx="0"/>
            <a:endCxn id="6" idx="7"/>
          </p:cNvCxnSpPr>
          <p:nvPr/>
        </p:nvCxnSpPr>
        <p:spPr bwMode="auto">
          <a:xfrm rot="10800000" flipV="1">
            <a:off x="5857288" y="1664804"/>
            <a:ext cx="1018968" cy="616746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Forme 8"/>
          <p:cNvCxnSpPr>
            <a:stCxn id="44" idx="3"/>
            <a:endCxn id="7" idx="2"/>
          </p:cNvCxnSpPr>
          <p:nvPr/>
        </p:nvCxnSpPr>
        <p:spPr bwMode="auto">
          <a:xfrm flipV="1">
            <a:off x="7200292" y="3537012"/>
            <a:ext cx="738082" cy="1260140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riangle isocèle 9"/>
          <p:cNvSpPr/>
          <p:nvPr/>
        </p:nvSpPr>
        <p:spPr bwMode="auto">
          <a:xfrm rot="16200000">
            <a:off x="2609782" y="962726"/>
            <a:ext cx="288032" cy="25202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3" name="Forme 12"/>
          <p:cNvCxnSpPr>
            <a:stCxn id="6" idx="1"/>
            <a:endCxn id="10" idx="3"/>
          </p:cNvCxnSpPr>
          <p:nvPr/>
        </p:nvCxnSpPr>
        <p:spPr bwMode="auto">
          <a:xfrm rot="16200000" flipV="1">
            <a:off x="2702881" y="1265671"/>
            <a:ext cx="1192810" cy="838948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riangle isocèle 17"/>
          <p:cNvSpPr/>
          <p:nvPr/>
        </p:nvSpPr>
        <p:spPr bwMode="auto">
          <a:xfrm rot="16200000">
            <a:off x="6858254" y="1538790"/>
            <a:ext cx="288032" cy="25202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20" name="Forme 8"/>
          <p:cNvCxnSpPr>
            <a:stCxn id="7" idx="0"/>
            <a:endCxn id="18" idx="3"/>
          </p:cNvCxnSpPr>
          <p:nvPr/>
        </p:nvCxnSpPr>
        <p:spPr bwMode="auto">
          <a:xfrm rot="16200000" flipV="1">
            <a:off x="6867255" y="1925833"/>
            <a:ext cx="1332148" cy="810090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2" name="Groupe 37"/>
          <p:cNvGrpSpPr/>
          <p:nvPr/>
        </p:nvGrpSpPr>
        <p:grpSpPr>
          <a:xfrm>
            <a:off x="2339752" y="5229199"/>
            <a:ext cx="540060" cy="144017"/>
            <a:chOff x="5400092" y="5229200"/>
            <a:chExt cx="540060" cy="144017"/>
          </a:xfrm>
        </p:grpSpPr>
        <p:sp>
          <p:nvSpPr>
            <p:cNvPr id="37" name="Rectangle 36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24" name="Connecteur droit 23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Connecteur droit 26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Connecteur droit 27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Connecteur droit 29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Connecteur droit 31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Connecteur droit 33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Connecteur droit 35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0" name="Forme 8"/>
          <p:cNvCxnSpPr>
            <a:stCxn id="37" idx="3"/>
            <a:endCxn id="6" idx="3"/>
          </p:cNvCxnSpPr>
          <p:nvPr/>
        </p:nvCxnSpPr>
        <p:spPr bwMode="auto">
          <a:xfrm flipV="1">
            <a:off x="2879812" y="4216410"/>
            <a:ext cx="838948" cy="1084797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" name="Groupe 42"/>
          <p:cNvGrpSpPr/>
          <p:nvPr/>
        </p:nvGrpSpPr>
        <p:grpSpPr>
          <a:xfrm>
            <a:off x="6660232" y="4725144"/>
            <a:ext cx="540060" cy="144017"/>
            <a:chOff x="5400092" y="5229200"/>
            <a:chExt cx="540060" cy="144017"/>
          </a:xfrm>
        </p:grpSpPr>
        <p:sp>
          <p:nvSpPr>
            <p:cNvPr id="44" name="Rectangle 43"/>
            <p:cNvSpPr/>
            <p:nvPr/>
          </p:nvSpPr>
          <p:spPr bwMode="auto">
            <a:xfrm>
              <a:off x="5400092" y="5229200"/>
              <a:ext cx="540060" cy="1440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cxnSp>
          <p:nvCxnSpPr>
            <p:cNvPr id="45" name="Connecteur droit 44"/>
            <p:cNvCxnSpPr/>
            <p:nvPr/>
          </p:nvCxnSpPr>
          <p:spPr bwMode="auto">
            <a:xfrm rot="16200000" flipH="1">
              <a:off x="541809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Connecteur droit 45"/>
            <p:cNvCxnSpPr/>
            <p:nvPr/>
          </p:nvCxnSpPr>
          <p:spPr bwMode="auto">
            <a:xfrm rot="16200000" flipH="1">
              <a:off x="5598114" y="5247203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Connecteur droit 46"/>
            <p:cNvCxnSpPr/>
            <p:nvPr/>
          </p:nvCxnSpPr>
          <p:spPr bwMode="auto">
            <a:xfrm rot="16200000" flipH="1">
              <a:off x="5778134" y="5247202"/>
              <a:ext cx="144016" cy="10801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Connecteur droit 47"/>
            <p:cNvCxnSpPr/>
            <p:nvPr/>
          </p:nvCxnSpPr>
          <p:spPr bwMode="auto">
            <a:xfrm rot="5400000" flipH="1" flipV="1">
              <a:off x="550810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Connecteur droit 48"/>
            <p:cNvCxnSpPr/>
            <p:nvPr/>
          </p:nvCxnSpPr>
          <p:spPr bwMode="auto">
            <a:xfrm rot="5400000" flipH="1" flipV="1">
              <a:off x="5688124" y="5265204"/>
              <a:ext cx="144016" cy="7200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Connecteur droit 49"/>
            <p:cNvCxnSpPr/>
            <p:nvPr/>
          </p:nvCxnSpPr>
          <p:spPr bwMode="auto">
            <a:xfrm rot="5400000">
              <a:off x="5382090" y="5247202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Connecteur droit 50"/>
            <p:cNvCxnSpPr/>
            <p:nvPr/>
          </p:nvCxnSpPr>
          <p:spPr bwMode="auto">
            <a:xfrm rot="5400000" flipH="1" flipV="1">
              <a:off x="5886146" y="5319210"/>
              <a:ext cx="72008" cy="3600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5" name="Forme 8"/>
          <p:cNvCxnSpPr>
            <a:stCxn id="6" idx="5"/>
            <a:endCxn id="44" idx="1"/>
          </p:cNvCxnSpPr>
          <p:nvPr/>
        </p:nvCxnSpPr>
        <p:spPr bwMode="auto">
          <a:xfrm rot="16200000" flipH="1">
            <a:off x="5968389" y="4105309"/>
            <a:ext cx="580742" cy="802944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1_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40941</TotalTime>
  <Words>767</Words>
  <Application>Microsoft Office PowerPoint</Application>
  <PresentationFormat>Affichage à l'écran (4:3)</PresentationFormat>
  <Paragraphs>268</Paragraphs>
  <Slides>18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1_ppt_model</vt:lpstr>
      <vt:lpstr>MI - Make intelligence actionable VSM (preliminary)</vt:lpstr>
      <vt:lpstr>Agenda</vt:lpstr>
      <vt:lpstr>Fractal model to describe a complex world</vt:lpstr>
      <vt:lpstr>What is a system?</vt:lpstr>
      <vt:lpstr>Viable System Model (VSM)</vt:lpstr>
      <vt:lpstr>Viable System Model</vt:lpstr>
      <vt:lpstr>Management unit</vt:lpstr>
      <vt:lpstr>Separate the 3 domains </vt:lpstr>
      <vt:lpstr>Introducing variety/complexity control: filters and amplifiers</vt:lpstr>
      <vt:lpstr>The full VSM</vt:lpstr>
      <vt:lpstr>From “The Heart of The Enterprise”</vt:lpstr>
      <vt:lpstr>Example: General structure of an industrial enterprise</vt:lpstr>
      <vt:lpstr>Example: IT support to Production - detail</vt:lpstr>
      <vt:lpstr>IT support to Production – VSM relationships</vt:lpstr>
      <vt:lpstr>VSM fit with Business/IT CCM Convergence Processes </vt:lpstr>
      <vt:lpstr>VSM Dynamic performance management</vt:lpstr>
      <vt:lpstr>VSM performance metrics</vt:lpstr>
      <vt:lpstr>Further reading</vt:lpstr>
    </vt:vector>
  </TitlesOfParts>
  <Company>Control Chain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CCM00-0 - CCM Overview</dc:title>
  <dc:creator>J. Vieille</dc:creator>
  <cp:lastModifiedBy>Jean Vieille</cp:lastModifiedBy>
  <cp:revision>587</cp:revision>
  <dcterms:created xsi:type="dcterms:W3CDTF">2003-05-29T15:53:55Z</dcterms:created>
  <dcterms:modified xsi:type="dcterms:W3CDTF">2011-04-30T13:26:26Z</dcterms:modified>
</cp:coreProperties>
</file>